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0"/>
  </p:notesMasterIdLst>
  <p:sldIdLst>
    <p:sldId id="256" r:id="rId2"/>
    <p:sldId id="260" r:id="rId3"/>
    <p:sldId id="257" r:id="rId4"/>
    <p:sldId id="258" r:id="rId5"/>
    <p:sldId id="261" r:id="rId6"/>
    <p:sldId id="262" r:id="rId7"/>
    <p:sldId id="263" r:id="rId8"/>
    <p:sldId id="259" r:id="rId9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80"/>
    <a:srgbClr val="006600"/>
    <a:srgbClr val="008000"/>
    <a:srgbClr val="009900"/>
    <a:srgbClr val="33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9674" autoAdjust="0"/>
  </p:normalViewPr>
  <p:slideViewPr>
    <p:cSldViewPr>
      <p:cViewPr>
        <p:scale>
          <a:sx n="86" d="100"/>
          <a:sy n="86" d="100"/>
        </p:scale>
        <p:origin x="-384" y="3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D9C50F-1AEC-4CFA-8AC7-376838F45C21}" type="datetimeFigureOut">
              <a:rPr lang="it-IT" smtClean="0"/>
              <a:t>21/04/2026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2EA34A-6453-4AB5-8828-3C55E1BEB1B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555112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EA34A-6453-4AB5-8828-3C55E1BEB1B5}" type="slidenum">
              <a:rPr lang="it-IT" smtClean="0"/>
              <a:t>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595357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nettore 1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olo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9" name="Sottotitolo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it-IT" smtClean="0"/>
              <a:t>Fare clic per modificare lo stile del sottotitolo dello schema</a:t>
            </a:r>
            <a:endParaRPr kumimoji="0" lang="en-US"/>
          </a:p>
        </p:txBody>
      </p:sp>
      <p:sp>
        <p:nvSpPr>
          <p:cNvPr id="16" name="Segnaposto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E1CA7-883A-4FB3-BB32-E84F92619D78}" type="datetimeFigureOut">
              <a:rPr lang="it-IT" smtClean="0"/>
              <a:t>21/04/2026</a:t>
            </a:fld>
            <a:endParaRPr lang="it-IT"/>
          </a:p>
        </p:txBody>
      </p:sp>
      <p:sp>
        <p:nvSpPr>
          <p:cNvPr id="2" name="Segnaposto piè di pa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15" name="Segnaposto numero diapositiva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FF47519-DC10-441C-858B-36F928D83600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o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27" name="Segnaposto contenut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25" name="Segnaposto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E1CA7-883A-4FB3-BB32-E84F92619D78}" type="datetimeFigureOut">
              <a:rPr lang="it-IT" smtClean="0"/>
              <a:t>21/04/2026</a:t>
            </a:fld>
            <a:endParaRPr lang="it-IT"/>
          </a:p>
        </p:txBody>
      </p:sp>
      <p:sp>
        <p:nvSpPr>
          <p:cNvPr id="19" name="Segnaposto piè di pagina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it-IT"/>
          </a:p>
        </p:txBody>
      </p:sp>
      <p:sp>
        <p:nvSpPr>
          <p:cNvPr id="16" name="Segnaposto numero diapositiva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FF47519-DC10-441C-858B-36F928D83600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nettore 1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egnaposto testo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19" name="Segnaposto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E1CA7-883A-4FB3-BB32-E84F92619D78}" type="datetimeFigureOut">
              <a:rPr lang="it-IT" smtClean="0"/>
              <a:t>21/04/2026</a:t>
            </a:fld>
            <a:endParaRPr lang="it-IT"/>
          </a:p>
        </p:txBody>
      </p:sp>
      <p:sp>
        <p:nvSpPr>
          <p:cNvPr id="11" name="Segnaposto piè di pagina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16" name="Segnaposto numero diapositiva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47519-DC10-441C-858B-36F928D83600}" type="slidenum">
              <a:rPr lang="it-IT" smtClean="0"/>
              <a:t>‹N›</a:t>
            </a:fld>
            <a:endParaRPr lang="it-IT"/>
          </a:p>
        </p:txBody>
      </p:sp>
      <p:sp>
        <p:nvSpPr>
          <p:cNvPr id="8" name="Titolo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olo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14" name="Segnaposto contenuto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13" name="Segnaposto contenuto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21" name="Segnaposto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E1CA7-883A-4FB3-BB32-E84F92619D78}" type="datetimeFigureOut">
              <a:rPr lang="it-IT" smtClean="0"/>
              <a:t>21/04/2026</a:t>
            </a:fld>
            <a:endParaRPr lang="it-IT"/>
          </a:p>
        </p:txBody>
      </p:sp>
      <p:sp>
        <p:nvSpPr>
          <p:cNvPr id="10" name="Segnaposto piè di pagina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1" name="Segnaposto numero diapositiva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47519-DC10-441C-858B-36F928D83600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olo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13" name="Segnaposto testo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25" name="Segnaposto testo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28" name="Segnaposto contenuto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10" name="Segnaposto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E1CA7-883A-4FB3-BB32-E84F92619D78}" type="datetimeFigureOut">
              <a:rPr lang="it-IT" smtClean="0"/>
              <a:t>21/04/2026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1FF47519-DC10-441C-858B-36F928D83600}" type="slidenum">
              <a:rPr lang="it-IT" smtClean="0"/>
              <a:t>‹N›</a:t>
            </a:fld>
            <a:endParaRPr lang="it-IT"/>
          </a:p>
        </p:txBody>
      </p:sp>
      <p:sp>
        <p:nvSpPr>
          <p:cNvPr id="11" name="Connettore 1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olo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12" name="Segnaposto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E1CA7-883A-4FB3-BB32-E84F92619D78}" type="datetimeFigureOut">
              <a:rPr lang="it-IT" smtClean="0"/>
              <a:t>21/04/2026</a:t>
            </a:fld>
            <a:endParaRPr lang="it-IT"/>
          </a:p>
        </p:txBody>
      </p:sp>
      <p:sp>
        <p:nvSpPr>
          <p:cNvPr id="21" name="Segnaposto piè di pagina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47519-DC10-441C-858B-36F928D83600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E1CA7-883A-4FB3-BB32-E84F92619D78}" type="datetimeFigureOut">
              <a:rPr lang="it-IT" smtClean="0"/>
              <a:t>21/04/2026</a:t>
            </a:fld>
            <a:endParaRPr lang="it-IT"/>
          </a:p>
        </p:txBody>
      </p:sp>
      <p:sp>
        <p:nvSpPr>
          <p:cNvPr id="24" name="Segnaposto piè di pagina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47519-DC10-441C-858B-36F928D83600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nettore 1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olo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26" name="Segnaposto testo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14" name="Segnaposto contenuto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25" name="Segnaposto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E1CA7-883A-4FB3-BB32-E84F92619D78}" type="datetimeFigureOut">
              <a:rPr lang="it-IT" smtClean="0"/>
              <a:t>21/04/2026</a:t>
            </a:fld>
            <a:endParaRPr lang="it-IT"/>
          </a:p>
        </p:txBody>
      </p:sp>
      <p:sp>
        <p:nvSpPr>
          <p:cNvPr id="29" name="Segnaposto piè di pagina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47519-DC10-441C-858B-36F928D83600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egnaposto immagine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it-IT" smtClean="0"/>
              <a:t>Fare clic sull'icona per inserire un'immagine</a:t>
            </a:r>
            <a:endParaRPr kumimoji="0" lang="en-US" dirty="0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E1CA7-883A-4FB3-BB32-E84F92619D78}" type="datetimeFigureOut">
              <a:rPr lang="it-IT" smtClean="0"/>
              <a:t>21/04/2026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1" name="Segnaposto numero diapositiva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47519-DC10-441C-858B-36F928D83600}" type="slidenum">
              <a:rPr lang="it-IT" smtClean="0"/>
              <a:t>‹N›</a:t>
            </a:fld>
            <a:endParaRPr lang="it-IT"/>
          </a:p>
        </p:txBody>
      </p:sp>
      <p:sp>
        <p:nvSpPr>
          <p:cNvPr id="17" name="Titolo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26" name="Segnaposto testo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E1CA7-883A-4FB3-BB32-E84F92619D78}" type="datetimeFigureOut">
              <a:rPr lang="it-IT" smtClean="0"/>
              <a:t>21/04/2026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47519-DC10-441C-858B-36F928D83600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E1CA7-883A-4FB3-BB32-E84F92619D78}" type="datetimeFigureOut">
              <a:rPr lang="it-IT" smtClean="0"/>
              <a:t>21/04/2026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47519-DC10-441C-858B-36F928D83600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nettore 1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Segnaposto testo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  <a:p>
            <a:pPr lvl="1" eaLnBrk="1" latinLnBrk="0" hangingPunct="1"/>
            <a:r>
              <a:rPr kumimoji="0" lang="it-IT" smtClean="0"/>
              <a:t>Secondo livello</a:t>
            </a:r>
          </a:p>
          <a:p>
            <a:pPr lvl="2" eaLnBrk="1" latinLnBrk="0" hangingPunct="1"/>
            <a:r>
              <a:rPr kumimoji="0" lang="it-IT" smtClean="0"/>
              <a:t>Terzo livello</a:t>
            </a:r>
          </a:p>
          <a:p>
            <a:pPr lvl="3" eaLnBrk="1" latinLnBrk="0" hangingPunct="1"/>
            <a:r>
              <a:rPr kumimoji="0" lang="it-IT" smtClean="0"/>
              <a:t>Quarto livello</a:t>
            </a:r>
          </a:p>
          <a:p>
            <a:pPr lvl="4" eaLnBrk="1" latinLnBrk="0" hangingPunct="1"/>
            <a:r>
              <a:rPr kumimoji="0" lang="it-IT" smtClean="0"/>
              <a:t>Quinto livello</a:t>
            </a:r>
            <a:endParaRPr kumimoji="0" lang="en-US"/>
          </a:p>
        </p:txBody>
      </p:sp>
      <p:sp>
        <p:nvSpPr>
          <p:cNvPr id="11" name="Segnaposto data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7EE1CA7-883A-4FB3-BB32-E84F92619D78}" type="datetimeFigureOut">
              <a:rPr lang="it-IT" smtClean="0"/>
              <a:t>21/04/2026</a:t>
            </a:fld>
            <a:endParaRPr lang="it-IT"/>
          </a:p>
        </p:txBody>
      </p:sp>
      <p:sp>
        <p:nvSpPr>
          <p:cNvPr id="28" name="Segnaposto piè di pagina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FF47519-DC10-441C-858B-36F928D83600}" type="slidenum">
              <a:rPr lang="it-IT" smtClean="0"/>
              <a:t>‹N›</a:t>
            </a:fld>
            <a:endParaRPr lang="it-IT"/>
          </a:p>
        </p:txBody>
      </p:sp>
      <p:sp>
        <p:nvSpPr>
          <p:cNvPr id="10" name="Segnaposto titolo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9" name="Connettore 1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Connettore 1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entrostudiyogayays.it/corsi-yoga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-10457"/>
            <a:ext cx="6484937" cy="683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8544" y="20637"/>
            <a:ext cx="5976663" cy="683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ttangolo 4"/>
          <p:cNvSpPr/>
          <p:nvPr/>
        </p:nvSpPr>
        <p:spPr>
          <a:xfrm>
            <a:off x="611560" y="3501008"/>
            <a:ext cx="8053808" cy="31547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it-IT" sz="19900" b="1" dirty="0" smtClean="0">
                <a:ln w="50800"/>
                <a:solidFill>
                  <a:srgbClr val="008080"/>
                </a:solidFill>
                <a:latin typeface="Monotype Corsiva" pitchFamily="66" charset="0"/>
              </a:rPr>
              <a:t>Y.A.Y.S.</a:t>
            </a:r>
            <a:endParaRPr lang="it-IT" sz="19900" b="1" cap="none" spc="0" dirty="0">
              <a:ln w="50800"/>
              <a:solidFill>
                <a:srgbClr val="008080"/>
              </a:solidFill>
              <a:effectLst/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8128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683568" y="332656"/>
            <a:ext cx="7776864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it-IT" sz="4000" dirty="0"/>
              <a:t>Lo </a:t>
            </a:r>
            <a:r>
              <a:rPr lang="it-IT" sz="4000" b="1" dirty="0" err="1" smtClean="0"/>
              <a:t>Yāntra</a:t>
            </a:r>
            <a:r>
              <a:rPr lang="it-IT" sz="4000" b="1" dirty="0" smtClean="0"/>
              <a:t>  </a:t>
            </a:r>
            <a:r>
              <a:rPr lang="it-IT" sz="4000" b="1" dirty="0" err="1" smtClean="0"/>
              <a:t>Ārtha</a:t>
            </a:r>
            <a:r>
              <a:rPr lang="it-IT" sz="4000" b="1" dirty="0" smtClean="0"/>
              <a:t> </a:t>
            </a:r>
            <a:r>
              <a:rPr lang="it-IT" sz="4000" b="1" dirty="0"/>
              <a:t>Yoga </a:t>
            </a:r>
            <a:r>
              <a:rPr lang="it-IT" sz="4000" dirty="0"/>
              <a:t>(</a:t>
            </a:r>
            <a:r>
              <a:rPr lang="it-IT" sz="4000" b="1" dirty="0"/>
              <a:t>YAY</a:t>
            </a:r>
            <a:r>
              <a:rPr lang="it-IT" sz="4000" dirty="0" smtClean="0"/>
              <a:t>)</a:t>
            </a:r>
          </a:p>
          <a:p>
            <a:pPr algn="ctr" fontAlgn="base"/>
            <a:endParaRPr lang="it-IT" sz="4000" dirty="0"/>
          </a:p>
          <a:p>
            <a:pPr algn="just" fontAlgn="base"/>
            <a:r>
              <a:rPr lang="it-IT" sz="2400" dirty="0"/>
              <a:t>è una forma di yoga che non si realizza in una </a:t>
            </a:r>
            <a:r>
              <a:rPr lang="it-IT" sz="2400" b="1" i="1" dirty="0" err="1" smtClean="0"/>
              <a:t>āsana</a:t>
            </a:r>
            <a:r>
              <a:rPr lang="it-IT" sz="2400" dirty="0" smtClean="0"/>
              <a:t> </a:t>
            </a:r>
            <a:r>
              <a:rPr lang="it-IT" sz="2400" dirty="0"/>
              <a:t>(posizione) statica, ma è l’espressione articolata del raggiungimento di una particolare posizione, durante l’intero movimento necessario per raggiungerla. </a:t>
            </a:r>
            <a:endParaRPr lang="it-IT" sz="2400" dirty="0" smtClean="0"/>
          </a:p>
          <a:p>
            <a:pPr algn="just" fontAlgn="base"/>
            <a:r>
              <a:rPr lang="it-IT" sz="2400" dirty="0" smtClean="0"/>
              <a:t>Sotto </a:t>
            </a:r>
            <a:r>
              <a:rPr lang="it-IT" sz="2400" dirty="0"/>
              <a:t>questo aspetto lo si potrebbe inquadrare in una delle forme di </a:t>
            </a:r>
            <a:r>
              <a:rPr lang="it-IT" sz="2400" b="1" i="1" dirty="0" err="1" smtClean="0"/>
              <a:t>yogā</a:t>
            </a:r>
            <a:r>
              <a:rPr lang="it-IT" sz="2400" b="1" i="1" dirty="0" smtClean="0"/>
              <a:t> </a:t>
            </a:r>
            <a:r>
              <a:rPr lang="it-IT" sz="2400" b="1" i="1" dirty="0"/>
              <a:t>dinamico</a:t>
            </a:r>
            <a:r>
              <a:rPr lang="it-IT" sz="2400" dirty="0"/>
              <a:t>, dove l’importanza della respirazione acquista una maggiore e più profonda applicazione.</a:t>
            </a:r>
          </a:p>
          <a:p>
            <a:pPr algn="just" fontAlgn="base"/>
            <a:r>
              <a:rPr lang="it-IT" sz="2400" dirty="0"/>
              <a:t>Lo </a:t>
            </a:r>
            <a:r>
              <a:rPr lang="it-IT" sz="2400" b="1" dirty="0"/>
              <a:t>YAY</a:t>
            </a:r>
            <a:r>
              <a:rPr lang="it-IT" sz="2400" dirty="0"/>
              <a:t> è uno yoga del movimento, quasi simile a una danza ritmata, lenta, cadenzata dal profondo evolversi del respiro. Lo </a:t>
            </a:r>
            <a:r>
              <a:rPr lang="it-IT" sz="2400" b="1" dirty="0"/>
              <a:t>YAY</a:t>
            </a:r>
            <a:r>
              <a:rPr lang="it-IT" sz="2400" dirty="0"/>
              <a:t> è un mezzo per ristabilire l’equilibrio dell’energia interna dell’essere umano.</a:t>
            </a:r>
          </a:p>
        </p:txBody>
      </p:sp>
    </p:spTree>
    <p:extLst>
      <p:ext uri="{BB962C8B-B14F-4D97-AF65-F5344CB8AC3E}">
        <p14:creationId xmlns:p14="http://schemas.microsoft.com/office/powerpoint/2010/main" val="3335892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467544" y="476672"/>
            <a:ext cx="784887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2800" dirty="0"/>
              <a:t>Nello </a:t>
            </a:r>
            <a:r>
              <a:rPr lang="it-IT" sz="2800" b="1" dirty="0"/>
              <a:t>YAY</a:t>
            </a:r>
            <a:r>
              <a:rPr lang="it-IT" sz="2800" dirty="0"/>
              <a:t> particolare importanza rivestono le sequenze di movimenti utilizzate per l’entrata e l’uscita dalle Asana. Essi vengono considerati alla stregua di chiavi per aprire le zone corporee e ristabilire il giusto flusso di energia (</a:t>
            </a:r>
            <a:r>
              <a:rPr lang="it-IT" sz="2800" i="1" dirty="0" err="1"/>
              <a:t>prana</a:t>
            </a:r>
            <a:r>
              <a:rPr lang="it-IT" sz="2800" dirty="0"/>
              <a:t>). Le stesse </a:t>
            </a:r>
            <a:r>
              <a:rPr lang="it-IT" sz="2800" i="1" dirty="0"/>
              <a:t>posizioni</a:t>
            </a:r>
            <a:r>
              <a:rPr lang="it-IT" sz="2800" dirty="0"/>
              <a:t> – </a:t>
            </a:r>
            <a:r>
              <a:rPr lang="it-IT" sz="2800" b="1" i="1" dirty="0"/>
              <a:t>asana</a:t>
            </a:r>
            <a:r>
              <a:rPr lang="it-IT" sz="2800" dirty="0"/>
              <a:t> – vengono considerate </a:t>
            </a:r>
            <a:r>
              <a:rPr lang="it-IT" sz="2800" dirty="0" smtClean="0"/>
              <a:t>diagrammi, </a:t>
            </a:r>
            <a:r>
              <a:rPr lang="it-IT" sz="2800" b="1" i="1" dirty="0" err="1" smtClean="0"/>
              <a:t>yantra</a:t>
            </a:r>
            <a:r>
              <a:rPr lang="it-IT" sz="2800" dirty="0" smtClean="0"/>
              <a:t>, capaci </a:t>
            </a:r>
            <a:r>
              <a:rPr lang="it-IT" sz="2800" dirty="0"/>
              <a:t>di aprire lo spirito umano e connetterlo con le forze cosmiche e </a:t>
            </a:r>
            <a:r>
              <a:rPr lang="it-IT" sz="2800" dirty="0" smtClean="0"/>
              <a:t>«divine», </a:t>
            </a:r>
            <a:r>
              <a:rPr lang="it-IT" sz="2800" dirty="0"/>
              <a:t>reintegrando l’uomo nella sua dignità all’interno dell’intreccio cosmico della manifestazione.</a:t>
            </a:r>
          </a:p>
        </p:txBody>
      </p:sp>
    </p:spTree>
    <p:extLst>
      <p:ext uri="{BB962C8B-B14F-4D97-AF65-F5344CB8AC3E}">
        <p14:creationId xmlns:p14="http://schemas.microsoft.com/office/powerpoint/2010/main" val="1214357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685584" y="161056"/>
            <a:ext cx="9144000" cy="6805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9" y="0"/>
            <a:ext cx="913823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ttangolo 3"/>
          <p:cNvSpPr/>
          <p:nvPr/>
        </p:nvSpPr>
        <p:spPr>
          <a:xfrm>
            <a:off x="-17528" y="116632"/>
            <a:ext cx="9111499" cy="689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it-IT" sz="3200" b="1" dirty="0"/>
              <a:t>Programma del</a:t>
            </a:r>
            <a:r>
              <a:rPr lang="it-IT" sz="3200" b="1" dirty="0">
                <a:solidFill>
                  <a:schemeClr val="bg1"/>
                </a:solidFill>
              </a:rPr>
              <a:t> </a:t>
            </a:r>
            <a:r>
              <a:rPr lang="it-IT" sz="3200" b="1" dirty="0" smtClean="0"/>
              <a:t> I</a:t>
            </a:r>
            <a:r>
              <a:rPr lang="it-IT" sz="3200" b="1" dirty="0"/>
              <a:t>° anno</a:t>
            </a:r>
          </a:p>
          <a:p>
            <a:pPr algn="ctr" fontAlgn="base"/>
            <a:r>
              <a:rPr lang="it-IT" sz="3200" dirty="0"/>
              <a:t>Tema del corso</a:t>
            </a:r>
            <a:r>
              <a:rPr lang="it-IT" sz="3200" dirty="0">
                <a:solidFill>
                  <a:schemeClr val="bg1"/>
                </a:solidFill>
              </a:rPr>
              <a:t> </a:t>
            </a:r>
            <a:r>
              <a:rPr lang="it-IT" sz="3200" dirty="0"/>
              <a:t>- </a:t>
            </a:r>
            <a:r>
              <a:rPr lang="it-IT" sz="3200" b="1" dirty="0"/>
              <a:t>S</a:t>
            </a:r>
            <a:r>
              <a:rPr lang="it-IT" sz="3200" b="1" dirty="0">
                <a:solidFill>
                  <a:schemeClr val="bg1"/>
                </a:solidFill>
              </a:rPr>
              <a:t>TH</a:t>
            </a:r>
            <a:r>
              <a:rPr lang="it-IT" sz="3200" b="1" dirty="0"/>
              <a:t>ULA SHARIRA</a:t>
            </a:r>
          </a:p>
          <a:p>
            <a:pPr fontAlgn="base"/>
            <a:r>
              <a:rPr lang="it-IT" u="sng" dirty="0" smtClean="0"/>
              <a:t>Origine </a:t>
            </a:r>
            <a:r>
              <a:rPr lang="it-IT" u="sng" dirty="0"/>
              <a:t>e storia dello yoga. I rami dello yoga</a:t>
            </a:r>
            <a:r>
              <a:rPr lang="it-IT" dirty="0"/>
              <a:t>.</a:t>
            </a:r>
            <a:br>
              <a:rPr lang="it-IT" dirty="0"/>
            </a:br>
            <a:r>
              <a:rPr lang="it-IT" b="1" dirty="0"/>
              <a:t>Il corpo tempio</a:t>
            </a:r>
            <a:r>
              <a:rPr lang="it-IT" dirty="0"/>
              <a:t>. </a:t>
            </a:r>
            <a:br>
              <a:rPr lang="it-IT" dirty="0"/>
            </a:br>
            <a:r>
              <a:rPr lang="it-IT" b="1" dirty="0"/>
              <a:t>Anatomia e fisiologia: </a:t>
            </a:r>
            <a:r>
              <a:rPr lang="it-IT" dirty="0"/>
              <a:t>il corpo unità organica.</a:t>
            </a:r>
            <a:br>
              <a:rPr lang="it-IT" dirty="0"/>
            </a:br>
            <a:r>
              <a:rPr lang="it-IT" b="1" dirty="0" err="1"/>
              <a:t>Suryanamaskara</a:t>
            </a:r>
            <a:r>
              <a:rPr lang="it-IT" b="1" dirty="0"/>
              <a:t> : </a:t>
            </a:r>
            <a:r>
              <a:rPr lang="it-IT" dirty="0"/>
              <a:t>saluto al </a:t>
            </a:r>
            <a:r>
              <a:rPr lang="it-IT" dirty="0" smtClean="0"/>
              <a:t>sole</a:t>
            </a:r>
            <a:r>
              <a:rPr lang="it-IT" dirty="0"/>
              <a:t/>
            </a:r>
            <a:br>
              <a:rPr lang="it-IT" dirty="0"/>
            </a:br>
            <a:r>
              <a:rPr lang="it-IT" b="1" dirty="0" err="1" smtClean="0"/>
              <a:t>Patanjali</a:t>
            </a:r>
            <a:r>
              <a:rPr lang="it-IT" b="1" dirty="0" smtClean="0"/>
              <a:t> yoga.</a:t>
            </a:r>
          </a:p>
          <a:p>
            <a:pPr fontAlgn="base"/>
            <a:r>
              <a:rPr lang="it-IT" b="1" dirty="0" smtClean="0"/>
              <a:t>Ha-</a:t>
            </a:r>
            <a:r>
              <a:rPr lang="it-IT" b="1" dirty="0" err="1" smtClean="0"/>
              <a:t>tha</a:t>
            </a:r>
            <a:r>
              <a:rPr lang="it-IT" dirty="0" smtClean="0"/>
              <a:t>: il vuoto e il pieno</a:t>
            </a:r>
            <a:br>
              <a:rPr lang="it-IT" dirty="0" smtClean="0"/>
            </a:br>
            <a:r>
              <a:rPr lang="it-IT" b="1" dirty="0" smtClean="0"/>
              <a:t>La costituzione dell’uomo</a:t>
            </a:r>
            <a:r>
              <a:rPr lang="it-IT" dirty="0" smtClean="0"/>
              <a:t>: i sei sistemi e l’organizzazione umana.</a:t>
            </a:r>
          </a:p>
          <a:p>
            <a:pPr fontAlgn="base"/>
            <a:r>
              <a:rPr lang="it-IT" b="1" dirty="0" smtClean="0"/>
              <a:t>I Quattro criteri di lavoro</a:t>
            </a:r>
            <a:r>
              <a:rPr lang="it-IT" dirty="0" smtClean="0"/>
              <a:t>.</a:t>
            </a:r>
          </a:p>
          <a:p>
            <a:pPr fontAlgn="base"/>
            <a:r>
              <a:rPr lang="it-IT" b="1" dirty="0" err="1" smtClean="0"/>
              <a:t>Pranayama</a:t>
            </a:r>
            <a:r>
              <a:rPr lang="it-IT" b="1" dirty="0"/>
              <a:t>: </a:t>
            </a:r>
            <a:r>
              <a:rPr lang="it-IT" dirty="0"/>
              <a:t>la dinamica della respirazione</a:t>
            </a:r>
            <a:r>
              <a:rPr lang="it-IT" dirty="0" smtClean="0"/>
              <a:t>.</a:t>
            </a:r>
          </a:p>
          <a:p>
            <a:pPr fontAlgn="base"/>
            <a:r>
              <a:rPr lang="it-IT" b="1" dirty="0" err="1" smtClean="0"/>
              <a:t>Prana</a:t>
            </a:r>
            <a:r>
              <a:rPr lang="it-IT" b="1" dirty="0" smtClean="0"/>
              <a:t> e </a:t>
            </a:r>
            <a:r>
              <a:rPr lang="it-IT" b="1" dirty="0" err="1" smtClean="0"/>
              <a:t>Apana</a:t>
            </a:r>
            <a:r>
              <a:rPr lang="it-IT" b="1" dirty="0" smtClean="0"/>
              <a:t>: </a:t>
            </a:r>
            <a:r>
              <a:rPr lang="it-IT" dirty="0" smtClean="0"/>
              <a:t>gli antagonisti</a:t>
            </a:r>
            <a:r>
              <a:rPr lang="it-IT" dirty="0"/>
              <a:t/>
            </a:r>
            <a:br>
              <a:rPr lang="it-IT" dirty="0"/>
            </a:br>
            <a:r>
              <a:rPr lang="it-IT" b="1" dirty="0" smtClean="0"/>
              <a:t>I Veda e i </a:t>
            </a:r>
            <a:r>
              <a:rPr lang="it-IT" b="1" dirty="0" err="1" smtClean="0"/>
              <a:t>Kosha</a:t>
            </a:r>
            <a:r>
              <a:rPr lang="it-IT" dirty="0" smtClean="0"/>
              <a:t>: involucri di vita</a:t>
            </a:r>
            <a:r>
              <a:rPr lang="it-IT" b="1" dirty="0" smtClean="0"/>
              <a:t> </a:t>
            </a:r>
          </a:p>
          <a:p>
            <a:pPr fontAlgn="base"/>
            <a:r>
              <a:rPr lang="it-IT" b="1" dirty="0" smtClean="0"/>
              <a:t>Le quattro necessità dell’uomo </a:t>
            </a:r>
            <a:r>
              <a:rPr lang="it-IT" dirty="0" smtClean="0"/>
              <a:t>e gli </a:t>
            </a:r>
            <a:r>
              <a:rPr lang="it-IT" i="1" dirty="0" err="1" smtClean="0"/>
              <a:t>shastra</a:t>
            </a:r>
            <a:r>
              <a:rPr lang="it-IT" dirty="0" smtClean="0"/>
              <a:t>.</a:t>
            </a:r>
          </a:p>
          <a:p>
            <a:pPr fontAlgn="base"/>
            <a:r>
              <a:rPr lang="it-IT" dirty="0" smtClean="0"/>
              <a:t>Come sviluppare le proprie capacità</a:t>
            </a:r>
          </a:p>
          <a:p>
            <a:pPr fontAlgn="base"/>
            <a:r>
              <a:rPr lang="it-IT" dirty="0" smtClean="0"/>
              <a:t>L’uomo quadrato. L’uomo stellato.</a:t>
            </a:r>
          </a:p>
          <a:p>
            <a:pPr fontAlgn="base"/>
            <a:r>
              <a:rPr lang="it-IT" b="1" dirty="0" smtClean="0"/>
              <a:t>Gli </a:t>
            </a:r>
            <a:r>
              <a:rPr lang="it-IT" b="1" i="1" dirty="0" err="1" smtClean="0"/>
              <a:t>shat</a:t>
            </a:r>
            <a:r>
              <a:rPr lang="it-IT" b="1" i="1" dirty="0" smtClean="0"/>
              <a:t> </a:t>
            </a:r>
            <a:r>
              <a:rPr lang="it-IT" b="1" i="1" dirty="0" err="1" smtClean="0"/>
              <a:t>kriya</a:t>
            </a:r>
            <a:r>
              <a:rPr lang="it-IT" dirty="0" smtClean="0"/>
              <a:t>: le sei azioni purificanti.</a:t>
            </a:r>
          </a:p>
          <a:p>
            <a:pPr fontAlgn="base"/>
            <a:r>
              <a:rPr lang="it-IT" b="1" dirty="0" smtClean="0"/>
              <a:t>Il cervello e il sistema nervoso</a:t>
            </a:r>
            <a:r>
              <a:rPr lang="it-IT" dirty="0" smtClean="0"/>
              <a:t>. Struttura cerebrale e neuroanatomia. La tripartizione cerebrale. </a:t>
            </a:r>
          </a:p>
          <a:p>
            <a:pPr fontAlgn="base"/>
            <a:r>
              <a:rPr lang="it-IT" dirty="0" err="1" smtClean="0"/>
              <a:t>Pratya</a:t>
            </a:r>
            <a:r>
              <a:rPr lang="it-IT" dirty="0" smtClean="0"/>
              <a:t> Kaya Marga: consapevolezza corporea. Tecniche di rilassamento</a:t>
            </a:r>
            <a:r>
              <a:rPr lang="it-IT" dirty="0"/>
              <a:t/>
            </a:r>
            <a:br>
              <a:rPr lang="it-IT" dirty="0"/>
            </a:br>
            <a:r>
              <a:rPr lang="it-IT" b="1" dirty="0" err="1" smtClean="0"/>
              <a:t>Asthi</a:t>
            </a:r>
            <a:r>
              <a:rPr lang="it-IT" b="1" dirty="0" smtClean="0"/>
              <a:t> </a:t>
            </a:r>
            <a:r>
              <a:rPr lang="it-IT" b="1" dirty="0" err="1" smtClean="0"/>
              <a:t>snayu</a:t>
            </a:r>
            <a:r>
              <a:rPr lang="it-IT" b="1" dirty="0" smtClean="0"/>
              <a:t> </a:t>
            </a:r>
            <a:r>
              <a:rPr lang="it-IT" b="1" dirty="0" err="1" smtClean="0"/>
              <a:t>veerochana</a:t>
            </a:r>
            <a:r>
              <a:rPr lang="it-IT" b="1" dirty="0" smtClean="0"/>
              <a:t>: </a:t>
            </a:r>
            <a:r>
              <a:rPr lang="it-IT" dirty="0" smtClean="0"/>
              <a:t>i 45 movimenti </a:t>
            </a:r>
            <a:r>
              <a:rPr lang="it-IT" dirty="0" err="1" smtClean="0"/>
              <a:t>kriya</a:t>
            </a:r>
            <a:r>
              <a:rPr lang="it-IT" dirty="0" smtClean="0"/>
              <a:t> per i legamenti e le articolazioni.</a:t>
            </a:r>
            <a:br>
              <a:rPr lang="it-IT" dirty="0" smtClean="0"/>
            </a:br>
            <a:r>
              <a:rPr lang="it-IT" b="1" dirty="0" smtClean="0"/>
              <a:t>Funzioni di alcune parti del cervello: </a:t>
            </a:r>
            <a:r>
              <a:rPr lang="it-IT" dirty="0" smtClean="0"/>
              <a:t>I cinque </a:t>
            </a:r>
            <a:r>
              <a:rPr lang="it-IT" dirty="0" err="1" smtClean="0"/>
              <a:t>pllessi</a:t>
            </a:r>
            <a:r>
              <a:rPr lang="it-IT" dirty="0" smtClean="0"/>
              <a:t>.</a:t>
            </a:r>
            <a:r>
              <a:rPr lang="it-IT" dirty="0"/>
              <a:t/>
            </a:r>
            <a:br>
              <a:rPr lang="it-IT" dirty="0"/>
            </a:b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396338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5393" y="0"/>
            <a:ext cx="1083080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ttangolo 3"/>
          <p:cNvSpPr/>
          <p:nvPr/>
        </p:nvSpPr>
        <p:spPr>
          <a:xfrm>
            <a:off x="0" y="116632"/>
            <a:ext cx="896448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it-IT" sz="3200" b="1" dirty="0"/>
              <a:t>Programma del II° anno</a:t>
            </a:r>
          </a:p>
          <a:p>
            <a:pPr algn="ctr" fontAlgn="base"/>
            <a:r>
              <a:rPr lang="it-IT" sz="3200" dirty="0"/>
              <a:t>Tema del corso - </a:t>
            </a:r>
            <a:r>
              <a:rPr lang="it-IT" sz="3200" b="1" dirty="0"/>
              <a:t>LINGA SHARIRA</a:t>
            </a:r>
          </a:p>
        </p:txBody>
      </p:sp>
      <p:sp>
        <p:nvSpPr>
          <p:cNvPr id="5" name="Rettangolo 4"/>
          <p:cNvSpPr/>
          <p:nvPr/>
        </p:nvSpPr>
        <p:spPr>
          <a:xfrm>
            <a:off x="323528" y="1412776"/>
            <a:ext cx="8712968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b="1" dirty="0"/>
              <a:t>Il </a:t>
            </a:r>
            <a:r>
              <a:rPr lang="it-IT" b="1" i="1" dirty="0" err="1"/>
              <a:t>Linga</a:t>
            </a:r>
            <a:r>
              <a:rPr lang="it-IT" b="1" i="1" dirty="0"/>
              <a:t> </a:t>
            </a:r>
            <a:r>
              <a:rPr lang="it-IT" b="1" i="1" dirty="0" err="1"/>
              <a:t>sharira</a:t>
            </a:r>
            <a:r>
              <a:rPr lang="it-IT" b="1" dirty="0"/>
              <a:t>: </a:t>
            </a:r>
            <a:r>
              <a:rPr lang="it-IT" dirty="0"/>
              <a:t>struttura e schema.</a:t>
            </a:r>
            <a:r>
              <a:rPr lang="it-IT" dirty="0" smtClean="0"/>
              <a:t/>
            </a:r>
            <a:br>
              <a:rPr lang="it-IT" dirty="0" smtClean="0"/>
            </a:br>
            <a:r>
              <a:rPr lang="it-IT" dirty="0"/>
              <a:t>Lo scopo della vita umana.</a:t>
            </a:r>
            <a:r>
              <a:rPr lang="it-IT" dirty="0" smtClean="0"/>
              <a:t/>
            </a:r>
            <a:br>
              <a:rPr lang="it-IT" dirty="0" smtClean="0"/>
            </a:br>
            <a:r>
              <a:rPr lang="it-IT" dirty="0"/>
              <a:t>I tre aspetti e i tre piani di manifestazione.</a:t>
            </a:r>
            <a:r>
              <a:rPr lang="it-IT" dirty="0" smtClean="0"/>
              <a:t/>
            </a:r>
            <a:br>
              <a:rPr lang="it-IT" dirty="0" smtClean="0"/>
            </a:br>
            <a:r>
              <a:rPr lang="it-IT" b="1" dirty="0"/>
              <a:t>Karma</a:t>
            </a:r>
            <a:r>
              <a:rPr lang="it-IT" dirty="0"/>
              <a:t> – la via dell’agire.</a:t>
            </a:r>
            <a:r>
              <a:rPr lang="it-IT" dirty="0" smtClean="0"/>
              <a:t/>
            </a:r>
            <a:br>
              <a:rPr lang="it-IT" dirty="0" smtClean="0"/>
            </a:br>
            <a:r>
              <a:rPr lang="it-IT" b="1" dirty="0" err="1"/>
              <a:t>Antarakarana</a:t>
            </a:r>
            <a:r>
              <a:rPr lang="it-IT" dirty="0"/>
              <a:t> -automatismo del condizionamento.</a:t>
            </a:r>
            <a:r>
              <a:rPr lang="it-IT" dirty="0" smtClean="0"/>
              <a:t/>
            </a:r>
            <a:br>
              <a:rPr lang="it-IT" dirty="0" smtClean="0"/>
            </a:br>
            <a:r>
              <a:rPr lang="it-IT" b="1" dirty="0" err="1"/>
              <a:t>Kriya</a:t>
            </a:r>
            <a:r>
              <a:rPr lang="it-IT" b="1" dirty="0"/>
              <a:t> e </a:t>
            </a:r>
            <a:r>
              <a:rPr lang="it-IT" b="1" dirty="0" err="1"/>
              <a:t>prana</a:t>
            </a:r>
            <a:r>
              <a:rPr lang="it-IT" dirty="0"/>
              <a:t>.</a:t>
            </a:r>
            <a:r>
              <a:rPr lang="it-IT" dirty="0" smtClean="0"/>
              <a:t/>
            </a:r>
            <a:br>
              <a:rPr lang="it-IT" dirty="0" smtClean="0"/>
            </a:br>
            <a:r>
              <a:rPr lang="it-IT" b="1" dirty="0" smtClean="0"/>
              <a:t>I Chakra</a:t>
            </a:r>
            <a:r>
              <a:rPr lang="it-IT" dirty="0" smtClean="0"/>
              <a:t>: </a:t>
            </a:r>
            <a:r>
              <a:rPr lang="it-IT" i="1" dirty="0" err="1" smtClean="0"/>
              <a:t>Muladhara</a:t>
            </a:r>
            <a:r>
              <a:rPr lang="it-IT" i="1" dirty="0" smtClean="0"/>
              <a:t>; </a:t>
            </a:r>
            <a:r>
              <a:rPr lang="it-IT" i="1" dirty="0" err="1" smtClean="0"/>
              <a:t>Swadhistana</a:t>
            </a:r>
            <a:r>
              <a:rPr lang="it-IT" i="1" dirty="0" smtClean="0"/>
              <a:t>; </a:t>
            </a:r>
            <a:r>
              <a:rPr lang="it-IT" i="1" dirty="0" err="1" smtClean="0"/>
              <a:t>Manipura</a:t>
            </a:r>
            <a:r>
              <a:rPr lang="it-IT" i="1" dirty="0" smtClean="0"/>
              <a:t>; </a:t>
            </a:r>
            <a:r>
              <a:rPr lang="it-IT" i="1" dirty="0" err="1" smtClean="0"/>
              <a:t>Anahata</a:t>
            </a:r>
            <a:r>
              <a:rPr lang="it-IT" i="1" dirty="0" smtClean="0"/>
              <a:t>; </a:t>
            </a:r>
            <a:r>
              <a:rPr lang="it-IT" i="1" dirty="0" err="1" smtClean="0"/>
              <a:t>Vishuddha</a:t>
            </a:r>
            <a:r>
              <a:rPr lang="it-IT" i="1" dirty="0" smtClean="0"/>
              <a:t>; </a:t>
            </a:r>
            <a:r>
              <a:rPr lang="it-IT" i="1" dirty="0" err="1" smtClean="0"/>
              <a:t>Ajna</a:t>
            </a:r>
            <a:r>
              <a:rPr lang="it-IT" i="1" dirty="0" smtClean="0"/>
              <a:t>; </a:t>
            </a:r>
            <a:r>
              <a:rPr lang="it-IT" i="1" dirty="0" err="1" smtClean="0"/>
              <a:t>Sahasrahara.</a:t>
            </a:r>
            <a:r>
              <a:rPr lang="it-IT" dirty="0" err="1" smtClean="0"/>
              <a:t>Il</a:t>
            </a:r>
            <a:r>
              <a:rPr lang="it-IT" dirty="0" smtClean="0"/>
              <a:t> </a:t>
            </a:r>
            <a:r>
              <a:rPr lang="it-IT" dirty="0"/>
              <a:t>circuito </a:t>
            </a:r>
            <a:r>
              <a:rPr lang="it-IT" b="1" dirty="0"/>
              <a:t>chakra/</a:t>
            </a:r>
            <a:r>
              <a:rPr lang="it-IT" b="1" dirty="0" err="1"/>
              <a:t>nadi</a:t>
            </a:r>
            <a:r>
              <a:rPr lang="it-IT" b="1" dirty="0"/>
              <a:t> </a:t>
            </a:r>
            <a:r>
              <a:rPr lang="it-IT" dirty="0"/>
              <a:t>e i tre mondi dell’uomo.</a:t>
            </a:r>
            <a:endParaRPr lang="it-IT" dirty="0" smtClean="0"/>
          </a:p>
          <a:p>
            <a:r>
              <a:rPr lang="it-IT" b="1" dirty="0"/>
              <a:t>La triplice scienza</a:t>
            </a:r>
            <a:r>
              <a:rPr lang="it-IT" dirty="0"/>
              <a:t>: la necessità e le tre leggi di base.</a:t>
            </a:r>
            <a:r>
              <a:rPr lang="it-IT" dirty="0" smtClean="0"/>
              <a:t/>
            </a:r>
            <a:br>
              <a:rPr lang="it-IT" dirty="0" smtClean="0"/>
            </a:br>
            <a:r>
              <a:rPr lang="it-IT" b="1" dirty="0"/>
              <a:t>Il respiro e la vita</a:t>
            </a:r>
            <a:r>
              <a:rPr lang="it-IT" b="1" dirty="0" smtClean="0"/>
              <a:t>.</a:t>
            </a:r>
            <a:r>
              <a:rPr lang="it-IT" dirty="0" smtClean="0"/>
              <a:t>.</a:t>
            </a:r>
            <a:br>
              <a:rPr lang="it-IT" dirty="0" smtClean="0"/>
            </a:br>
            <a:r>
              <a:rPr lang="it-IT" b="1" dirty="0"/>
              <a:t>I cinque </a:t>
            </a:r>
            <a:r>
              <a:rPr lang="it-IT" b="1" dirty="0" err="1"/>
              <a:t>vayu</a:t>
            </a:r>
            <a:r>
              <a:rPr lang="it-IT" b="1" dirty="0" smtClean="0"/>
              <a:t>.</a:t>
            </a:r>
          </a:p>
          <a:p>
            <a:r>
              <a:rPr lang="it-IT" dirty="0"/>
              <a:t>Le aree respiratorie e la libertà.</a:t>
            </a:r>
            <a:r>
              <a:rPr lang="it-IT" dirty="0" smtClean="0"/>
              <a:t/>
            </a:r>
            <a:br>
              <a:rPr lang="it-IT" dirty="0" smtClean="0"/>
            </a:br>
            <a:r>
              <a:rPr lang="it-IT" dirty="0" smtClean="0"/>
              <a:t>Costituzione dei </a:t>
            </a:r>
            <a:r>
              <a:rPr lang="it-IT" dirty="0" err="1" smtClean="0"/>
              <a:t>Kosha</a:t>
            </a:r>
            <a:r>
              <a:rPr lang="it-IT" dirty="0" smtClean="0"/>
              <a:t>: involucri di vita.</a:t>
            </a:r>
            <a:br>
              <a:rPr lang="it-IT" dirty="0" smtClean="0"/>
            </a:br>
            <a:r>
              <a:rPr lang="it-IT" dirty="0"/>
              <a:t>I tre umori e lo yoga: yoga </a:t>
            </a:r>
            <a:r>
              <a:rPr lang="it-IT" dirty="0" err="1"/>
              <a:t>dosha</a:t>
            </a:r>
            <a:r>
              <a:rPr lang="it-IT" dirty="0"/>
              <a:t>.</a:t>
            </a:r>
            <a:r>
              <a:rPr lang="it-IT" dirty="0" smtClean="0"/>
              <a:t/>
            </a:r>
            <a:br>
              <a:rPr lang="it-IT" dirty="0" smtClean="0"/>
            </a:br>
            <a:r>
              <a:rPr lang="it-IT" dirty="0"/>
              <a:t>I cinque stati mentali.</a:t>
            </a:r>
            <a:r>
              <a:rPr lang="it-IT" dirty="0" smtClean="0"/>
              <a:t/>
            </a:r>
            <a:br>
              <a:rPr lang="it-IT" dirty="0" smtClean="0"/>
            </a:br>
            <a:r>
              <a:rPr lang="it-IT" dirty="0"/>
              <a:t>Le tre leggi e i sette raggi.</a:t>
            </a:r>
            <a:r>
              <a:rPr lang="it-IT" dirty="0" smtClean="0"/>
              <a:t/>
            </a:r>
            <a:br>
              <a:rPr lang="it-IT" dirty="0" smtClean="0"/>
            </a:br>
            <a:r>
              <a:rPr lang="it-IT" dirty="0" smtClean="0"/>
              <a:t>Il </a:t>
            </a:r>
            <a:r>
              <a:rPr lang="it-IT" dirty="0"/>
              <a:t>nutrimento e i cosmi</a:t>
            </a:r>
            <a:r>
              <a:rPr lang="it-IT" dirty="0" smtClean="0"/>
              <a:t>.</a:t>
            </a:r>
            <a:br>
              <a:rPr lang="it-IT" dirty="0" smtClean="0"/>
            </a:br>
            <a:r>
              <a:rPr lang="it-IT" b="1" dirty="0"/>
              <a:t>Yantra chakra</a:t>
            </a:r>
            <a:r>
              <a:rPr lang="it-IT" b="1" dirty="0" smtClean="0"/>
              <a:t>.</a:t>
            </a:r>
            <a:r>
              <a:rPr lang="it-IT" dirty="0" smtClean="0"/>
              <a:t/>
            </a:r>
            <a:br>
              <a:rPr lang="it-IT" dirty="0" smtClean="0"/>
            </a:b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143745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ttangolo 3"/>
          <p:cNvSpPr/>
          <p:nvPr/>
        </p:nvSpPr>
        <p:spPr>
          <a:xfrm>
            <a:off x="0" y="116632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it-IT" sz="3200" b="1" dirty="0"/>
              <a:t>Programma del III° anno</a:t>
            </a:r>
          </a:p>
          <a:p>
            <a:pPr algn="ctr" fontAlgn="base"/>
            <a:r>
              <a:rPr lang="it-IT" sz="3200" dirty="0"/>
              <a:t>Tema del corso - </a:t>
            </a:r>
            <a:r>
              <a:rPr lang="it-IT" sz="3200" b="1" dirty="0"/>
              <a:t>KARANA SHARIRA</a:t>
            </a:r>
          </a:p>
        </p:txBody>
      </p:sp>
      <p:sp>
        <p:nvSpPr>
          <p:cNvPr id="5" name="Rettangolo 4"/>
          <p:cNvSpPr/>
          <p:nvPr/>
        </p:nvSpPr>
        <p:spPr>
          <a:xfrm>
            <a:off x="251520" y="1174433"/>
            <a:ext cx="8712968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dirty="0" smtClean="0"/>
              <a:t>I </a:t>
            </a:r>
            <a:r>
              <a:rPr lang="it-IT" dirty="0"/>
              <a:t>principi dello Yantra yoga</a:t>
            </a:r>
            <a:r>
              <a:rPr lang="it-IT" dirty="0" smtClean="0"/>
              <a:t>..</a:t>
            </a:r>
            <a:br>
              <a:rPr lang="it-IT" dirty="0" smtClean="0"/>
            </a:br>
            <a:r>
              <a:rPr lang="it-IT" b="1" dirty="0"/>
              <a:t>Mantra. </a:t>
            </a:r>
            <a:r>
              <a:rPr lang="it-IT" dirty="0" smtClean="0"/>
              <a:t/>
            </a:r>
            <a:br>
              <a:rPr lang="it-IT" dirty="0" smtClean="0"/>
            </a:br>
            <a:r>
              <a:rPr lang="it-IT" dirty="0"/>
              <a:t>La tradizione dei </a:t>
            </a:r>
            <a:r>
              <a:rPr lang="it-IT" b="1" dirty="0" err="1"/>
              <a:t>tattva</a:t>
            </a:r>
            <a:r>
              <a:rPr lang="it-IT" b="1" dirty="0"/>
              <a:t>.</a:t>
            </a:r>
            <a:r>
              <a:rPr lang="it-IT" dirty="0" smtClean="0"/>
              <a:t/>
            </a:r>
            <a:br>
              <a:rPr lang="it-IT" dirty="0" smtClean="0"/>
            </a:br>
            <a:r>
              <a:rPr lang="it-IT" b="1" dirty="0" err="1"/>
              <a:t>Swara</a:t>
            </a:r>
            <a:r>
              <a:rPr lang="it-IT" dirty="0"/>
              <a:t>: lo yoga del respiro.</a:t>
            </a:r>
            <a:r>
              <a:rPr lang="it-IT" dirty="0" smtClean="0"/>
              <a:t/>
            </a:r>
            <a:br>
              <a:rPr lang="it-IT" dirty="0" smtClean="0"/>
            </a:br>
            <a:r>
              <a:rPr lang="it-IT" b="1" dirty="0"/>
              <a:t>I dieci </a:t>
            </a:r>
            <a:r>
              <a:rPr lang="it-IT" b="1" dirty="0" err="1"/>
              <a:t>vayu</a:t>
            </a:r>
            <a:r>
              <a:rPr lang="it-IT" b="1" dirty="0"/>
              <a:t>.</a:t>
            </a:r>
            <a:r>
              <a:rPr lang="it-IT" dirty="0" smtClean="0"/>
              <a:t/>
            </a:r>
            <a:br>
              <a:rPr lang="it-IT" dirty="0" smtClean="0"/>
            </a:br>
            <a:r>
              <a:rPr lang="it-IT" b="1" dirty="0"/>
              <a:t>I cinque principi vitali.</a:t>
            </a:r>
            <a:r>
              <a:rPr lang="it-IT" dirty="0" smtClean="0"/>
              <a:t/>
            </a:r>
            <a:br>
              <a:rPr lang="it-IT" dirty="0" smtClean="0"/>
            </a:br>
            <a:r>
              <a:rPr lang="it-IT" dirty="0"/>
              <a:t>Formazione del </a:t>
            </a:r>
            <a:r>
              <a:rPr lang="it-IT" b="1" dirty="0" smtClean="0"/>
              <a:t>BHUPUR</a:t>
            </a:r>
            <a:r>
              <a:rPr lang="it-IT" dirty="0" smtClean="0"/>
              <a:t>.</a:t>
            </a:r>
            <a:br>
              <a:rPr lang="it-IT" dirty="0" smtClean="0"/>
            </a:br>
            <a:r>
              <a:rPr lang="it-IT" dirty="0"/>
              <a:t>Esercizi tantrici per svegliare il flusso ener</a:t>
            </a:r>
            <a:r>
              <a:rPr lang="it-IT" dirty="0">
                <a:solidFill>
                  <a:schemeClr val="bg1"/>
                </a:solidFill>
              </a:rPr>
              <a:t>getico</a:t>
            </a:r>
            <a:r>
              <a:rPr lang="it-IT" dirty="0"/>
              <a:t>.</a:t>
            </a:r>
            <a:r>
              <a:rPr lang="it-IT" dirty="0" smtClean="0"/>
              <a:t/>
            </a:r>
            <a:br>
              <a:rPr lang="it-IT" dirty="0" smtClean="0"/>
            </a:br>
            <a:r>
              <a:rPr lang="it-IT" dirty="0"/>
              <a:t>Il </a:t>
            </a:r>
            <a:r>
              <a:rPr lang="it-IT" b="1" dirty="0" err="1" smtClean="0"/>
              <a:t>Gayatri</a:t>
            </a:r>
            <a:r>
              <a:rPr lang="it-IT" b="1" dirty="0" smtClean="0"/>
              <a:t> </a:t>
            </a:r>
            <a:r>
              <a:rPr lang="it-IT" b="1" dirty="0"/>
              <a:t>mantra tantrico.</a:t>
            </a:r>
            <a:r>
              <a:rPr lang="it-IT" b="1" dirty="0" smtClean="0"/>
              <a:t/>
            </a:r>
            <a:br>
              <a:rPr lang="it-IT" b="1" dirty="0" smtClean="0"/>
            </a:br>
            <a:r>
              <a:rPr lang="it-IT" b="1" dirty="0" err="1"/>
              <a:t>Mudra</a:t>
            </a:r>
            <a:r>
              <a:rPr lang="it-IT" b="1" dirty="0" smtClean="0"/>
              <a:t>.</a:t>
            </a:r>
            <a:r>
              <a:rPr lang="it-IT" dirty="0" smtClean="0"/>
              <a:t/>
            </a:r>
            <a:br>
              <a:rPr lang="it-IT" dirty="0" smtClean="0"/>
            </a:br>
            <a:r>
              <a:rPr lang="it-IT" b="1" dirty="0" err="1"/>
              <a:t>Bija</a:t>
            </a:r>
            <a:r>
              <a:rPr lang="it-IT" b="1" dirty="0"/>
              <a:t> mantra.</a:t>
            </a:r>
            <a:r>
              <a:rPr lang="it-IT" dirty="0" smtClean="0"/>
              <a:t/>
            </a:r>
            <a:br>
              <a:rPr lang="it-IT" dirty="0" smtClean="0"/>
            </a:br>
            <a:r>
              <a:rPr lang="it-IT" b="1" dirty="0" err="1"/>
              <a:t>Pancha</a:t>
            </a:r>
            <a:r>
              <a:rPr lang="it-IT" b="1" dirty="0"/>
              <a:t> </a:t>
            </a:r>
            <a:r>
              <a:rPr lang="it-IT" b="1" dirty="0" err="1"/>
              <a:t>tattva</a:t>
            </a:r>
            <a:r>
              <a:rPr lang="it-IT" b="1" dirty="0" smtClean="0"/>
              <a:t>.</a:t>
            </a:r>
            <a:r>
              <a:rPr lang="it-IT" dirty="0" smtClean="0"/>
              <a:t/>
            </a:r>
            <a:br>
              <a:rPr lang="it-IT" dirty="0" smtClean="0"/>
            </a:br>
            <a:r>
              <a:rPr lang="it-IT" b="1" dirty="0" err="1"/>
              <a:t>Nyasa</a:t>
            </a:r>
            <a:r>
              <a:rPr lang="it-IT" b="1" dirty="0"/>
              <a:t> tantra</a:t>
            </a:r>
            <a:r>
              <a:rPr lang="it-IT" dirty="0"/>
              <a:t>: lo yoga del tocco.</a:t>
            </a:r>
            <a:r>
              <a:rPr lang="it-IT" dirty="0" smtClean="0"/>
              <a:t/>
            </a:r>
            <a:br>
              <a:rPr lang="it-IT" dirty="0" smtClean="0"/>
            </a:br>
            <a:r>
              <a:rPr lang="it-IT" b="1" dirty="0" smtClean="0"/>
              <a:t>Mantra </a:t>
            </a:r>
            <a:r>
              <a:rPr lang="it-IT" b="1" dirty="0" err="1" smtClean="0"/>
              <a:t>Purusha</a:t>
            </a:r>
            <a:r>
              <a:rPr lang="it-IT" dirty="0" smtClean="0"/>
              <a:t>: l’Uomo </a:t>
            </a:r>
            <a:r>
              <a:rPr lang="it-IT" dirty="0" err="1"/>
              <a:t>matriko</a:t>
            </a:r>
            <a:r>
              <a:rPr lang="it-IT" dirty="0" smtClean="0"/>
              <a:t>.</a:t>
            </a:r>
            <a:br>
              <a:rPr lang="it-IT" dirty="0" smtClean="0"/>
            </a:br>
            <a:r>
              <a:rPr lang="it-IT" dirty="0"/>
              <a:t>La fisiologia simbolica </a:t>
            </a:r>
            <a:r>
              <a:rPr lang="it-IT" dirty="0" smtClean="0"/>
              <a:t>del tantra.</a:t>
            </a:r>
            <a:br>
              <a:rPr lang="it-IT" dirty="0" smtClean="0"/>
            </a:br>
            <a:r>
              <a:rPr lang="it-IT" b="1" dirty="0" err="1"/>
              <a:t>prathyahara</a:t>
            </a:r>
            <a:r>
              <a:rPr lang="it-IT" dirty="0"/>
              <a:t>: il distacco.</a:t>
            </a:r>
            <a:r>
              <a:rPr lang="it-IT" dirty="0" smtClean="0"/>
              <a:t/>
            </a:r>
            <a:br>
              <a:rPr lang="it-IT" dirty="0" smtClean="0"/>
            </a:br>
            <a:r>
              <a:rPr lang="it-IT" b="1" dirty="0" err="1"/>
              <a:t>dharana</a:t>
            </a:r>
            <a:r>
              <a:rPr lang="it-IT" b="1" dirty="0"/>
              <a:t>: </a:t>
            </a:r>
            <a:r>
              <a:rPr lang="it-IT" dirty="0"/>
              <a:t>concentrazione.</a:t>
            </a:r>
            <a:r>
              <a:rPr lang="it-IT" dirty="0" smtClean="0"/>
              <a:t/>
            </a:r>
            <a:br>
              <a:rPr lang="it-IT" dirty="0" smtClean="0"/>
            </a:br>
            <a:r>
              <a:rPr lang="it-IT" b="1" dirty="0" err="1"/>
              <a:t>Dhyana</a:t>
            </a:r>
            <a:r>
              <a:rPr lang="it-IT" dirty="0"/>
              <a:t>: meditazione.</a:t>
            </a:r>
            <a:r>
              <a:rPr lang="it-IT" dirty="0" smtClean="0"/>
              <a:t/>
            </a:r>
            <a:br>
              <a:rPr lang="it-IT" dirty="0" smtClean="0"/>
            </a:b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617289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193850"/>
            <a:ext cx="5332140" cy="5332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ttangolo 3"/>
          <p:cNvSpPr/>
          <p:nvPr/>
        </p:nvSpPr>
        <p:spPr>
          <a:xfrm>
            <a:off x="-3984" y="116632"/>
            <a:ext cx="91479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it-IT" sz="3200" b="1" dirty="0"/>
              <a:t>Programma del IV° anno</a:t>
            </a:r>
          </a:p>
          <a:p>
            <a:pPr algn="ctr" fontAlgn="base"/>
            <a:r>
              <a:rPr lang="it-IT" sz="3200" dirty="0"/>
              <a:t>Tema del corso </a:t>
            </a:r>
            <a:r>
              <a:rPr lang="it-IT" sz="3200" b="1" dirty="0"/>
              <a:t>- CHAKRA VIDYA</a:t>
            </a:r>
          </a:p>
        </p:txBody>
      </p:sp>
      <p:sp>
        <p:nvSpPr>
          <p:cNvPr id="5" name="Rettangolo 4"/>
          <p:cNvSpPr/>
          <p:nvPr/>
        </p:nvSpPr>
        <p:spPr>
          <a:xfrm>
            <a:off x="323528" y="1193850"/>
            <a:ext cx="842493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000" b="1" dirty="0"/>
              <a:t>Chakra </a:t>
            </a:r>
            <a:r>
              <a:rPr lang="it-IT" sz="2000" b="1" dirty="0" err="1"/>
              <a:t>rupa</a:t>
            </a:r>
            <a:r>
              <a:rPr lang="it-IT" sz="2000" b="1" dirty="0"/>
              <a:t>.</a:t>
            </a:r>
            <a:r>
              <a:rPr lang="it-IT" sz="2000" dirty="0" smtClean="0"/>
              <a:t/>
            </a:r>
            <a:br>
              <a:rPr lang="it-IT" sz="2000" dirty="0" smtClean="0"/>
            </a:br>
            <a:r>
              <a:rPr lang="it-IT" sz="2000" b="1" dirty="0"/>
              <a:t>Mantra e </a:t>
            </a:r>
            <a:r>
              <a:rPr lang="it-IT" sz="2000" b="1" dirty="0" err="1"/>
              <a:t>bija</a:t>
            </a:r>
            <a:r>
              <a:rPr lang="it-IT" sz="2000" b="1" dirty="0"/>
              <a:t> mantra.</a:t>
            </a:r>
            <a:r>
              <a:rPr lang="it-IT" sz="2000" dirty="0" smtClean="0"/>
              <a:t/>
            </a:r>
            <a:br>
              <a:rPr lang="it-IT" sz="2000" dirty="0" smtClean="0"/>
            </a:br>
            <a:r>
              <a:rPr lang="it-IT" sz="2000" b="1" dirty="0"/>
              <a:t>Il </a:t>
            </a:r>
            <a:r>
              <a:rPr lang="it-IT" sz="2000" b="1" dirty="0" err="1"/>
              <a:t>prana</a:t>
            </a:r>
            <a:r>
              <a:rPr lang="it-IT" sz="2000" b="1" dirty="0"/>
              <a:t>: </a:t>
            </a:r>
            <a:r>
              <a:rPr lang="it-IT" sz="2000" dirty="0"/>
              <a:t>il corpo fisico e il corpo pranico.</a:t>
            </a:r>
            <a:r>
              <a:rPr lang="it-IT" sz="2000" dirty="0" smtClean="0"/>
              <a:t/>
            </a:r>
            <a:br>
              <a:rPr lang="it-IT" sz="2000" dirty="0" smtClean="0"/>
            </a:br>
            <a:r>
              <a:rPr lang="it-IT" sz="2000" b="1" dirty="0"/>
              <a:t>I chakra secondari.</a:t>
            </a:r>
            <a:r>
              <a:rPr lang="it-IT" sz="2000" dirty="0" smtClean="0"/>
              <a:t/>
            </a:r>
            <a:br>
              <a:rPr lang="it-IT" sz="2000" dirty="0" smtClean="0"/>
            </a:br>
            <a:r>
              <a:rPr lang="it-IT" sz="2000" b="1" dirty="0"/>
              <a:t>Le 14 </a:t>
            </a:r>
            <a:r>
              <a:rPr lang="it-IT" sz="2000" b="1" dirty="0" err="1"/>
              <a:t>nadi</a:t>
            </a:r>
            <a:r>
              <a:rPr lang="it-IT" sz="2000" b="1" dirty="0"/>
              <a:t> o </a:t>
            </a:r>
            <a:r>
              <a:rPr lang="it-IT" sz="2000" b="1" dirty="0" err="1"/>
              <a:t>vaha</a:t>
            </a:r>
            <a:r>
              <a:rPr lang="it-IT" sz="2000" b="1" dirty="0"/>
              <a:t>.</a:t>
            </a:r>
            <a:r>
              <a:rPr lang="it-IT" sz="2000" dirty="0" smtClean="0"/>
              <a:t/>
            </a:r>
            <a:br>
              <a:rPr lang="it-IT" sz="2000" dirty="0" smtClean="0"/>
            </a:br>
            <a:r>
              <a:rPr lang="it-IT" sz="2000" b="1" dirty="0"/>
              <a:t>I tre fuochi interiori.</a:t>
            </a:r>
            <a:r>
              <a:rPr lang="it-IT" sz="2000" dirty="0" smtClean="0"/>
              <a:t/>
            </a:r>
            <a:br>
              <a:rPr lang="it-IT" sz="2000" dirty="0" smtClean="0"/>
            </a:br>
            <a:r>
              <a:rPr lang="it-IT" sz="2000" b="1" dirty="0"/>
              <a:t>Il </a:t>
            </a:r>
            <a:r>
              <a:rPr lang="it-IT" sz="2000" b="1" dirty="0" err="1"/>
              <a:t>merudanda</a:t>
            </a:r>
            <a:r>
              <a:rPr lang="it-IT" sz="2000" b="1" dirty="0"/>
              <a:t>: </a:t>
            </a:r>
            <a:r>
              <a:rPr lang="it-IT" sz="2000" dirty="0"/>
              <a:t>la colonna vertebrale.</a:t>
            </a:r>
            <a:r>
              <a:rPr lang="it-IT" sz="2000" dirty="0" smtClean="0"/>
              <a:t/>
            </a:r>
            <a:br>
              <a:rPr lang="it-IT" sz="2000" dirty="0" smtClean="0"/>
            </a:br>
            <a:r>
              <a:rPr lang="it-IT" sz="2000" dirty="0"/>
              <a:t>La catena gangliare</a:t>
            </a:r>
            <a:r>
              <a:rPr lang="it-IT" sz="2000" dirty="0" smtClean="0"/>
              <a:t>.</a:t>
            </a:r>
            <a:br>
              <a:rPr lang="it-IT" sz="2000" dirty="0" smtClean="0"/>
            </a:br>
            <a:r>
              <a:rPr lang="it-IT" sz="2000" b="1" dirty="0"/>
              <a:t>Chakra, ghiandole, plessi</a:t>
            </a:r>
            <a:r>
              <a:rPr lang="it-IT" sz="2000" dirty="0"/>
              <a:t>.</a:t>
            </a:r>
            <a:r>
              <a:rPr lang="it-IT" sz="2000" dirty="0" smtClean="0"/>
              <a:t/>
            </a:r>
            <a:br>
              <a:rPr lang="it-IT" sz="2000" dirty="0" smtClean="0"/>
            </a:br>
            <a:r>
              <a:rPr lang="it-IT" sz="2000" b="1" dirty="0"/>
              <a:t>Tecniche </a:t>
            </a:r>
            <a:r>
              <a:rPr lang="it-IT" sz="2000" b="1" dirty="0" err="1"/>
              <a:t>chakratiche</a:t>
            </a:r>
            <a:r>
              <a:rPr lang="it-IT" sz="2000" b="1" dirty="0"/>
              <a:t>.</a:t>
            </a:r>
            <a:r>
              <a:rPr lang="it-IT" sz="2000" dirty="0" smtClean="0"/>
              <a:t/>
            </a:r>
            <a:br>
              <a:rPr lang="it-IT" sz="2000" dirty="0" smtClean="0"/>
            </a:br>
            <a:r>
              <a:rPr lang="it-IT" sz="2000" dirty="0"/>
              <a:t>Pratiche per </a:t>
            </a:r>
            <a:r>
              <a:rPr lang="it-IT" sz="2000" b="1" dirty="0" err="1"/>
              <a:t>muladhara</a:t>
            </a:r>
            <a:r>
              <a:rPr lang="it-IT" sz="2000" b="1" dirty="0"/>
              <a:t>.</a:t>
            </a:r>
            <a:r>
              <a:rPr lang="it-IT" sz="2000" dirty="0" smtClean="0"/>
              <a:t/>
            </a:r>
            <a:br>
              <a:rPr lang="it-IT" sz="2000" dirty="0" smtClean="0"/>
            </a:br>
            <a:r>
              <a:rPr lang="it-IT" sz="2000" dirty="0"/>
              <a:t>Pratiche per </a:t>
            </a:r>
            <a:r>
              <a:rPr lang="it-IT" sz="2000" b="1" dirty="0" err="1"/>
              <a:t>svadhistana</a:t>
            </a:r>
            <a:r>
              <a:rPr lang="it-IT" sz="2000" b="1" dirty="0"/>
              <a:t>.</a:t>
            </a:r>
            <a:r>
              <a:rPr lang="it-IT" sz="2000" dirty="0" smtClean="0"/>
              <a:t/>
            </a:r>
            <a:br>
              <a:rPr lang="it-IT" sz="2000" dirty="0" smtClean="0"/>
            </a:br>
            <a:r>
              <a:rPr lang="it-IT" sz="2000" dirty="0"/>
              <a:t>Pratiche per </a:t>
            </a:r>
            <a:r>
              <a:rPr lang="it-IT" sz="2000" b="1" dirty="0" err="1"/>
              <a:t>manipura</a:t>
            </a:r>
            <a:r>
              <a:rPr lang="it-IT" sz="2000" b="1" dirty="0"/>
              <a:t>.</a:t>
            </a:r>
            <a:r>
              <a:rPr lang="it-IT" sz="2000" dirty="0" smtClean="0"/>
              <a:t/>
            </a:r>
            <a:br>
              <a:rPr lang="it-IT" sz="2000" dirty="0" smtClean="0"/>
            </a:br>
            <a:r>
              <a:rPr lang="it-IT" sz="2000" dirty="0"/>
              <a:t>Pratiche per </a:t>
            </a:r>
            <a:r>
              <a:rPr lang="it-IT" sz="2000" b="1" dirty="0" err="1"/>
              <a:t>anahata</a:t>
            </a:r>
            <a:r>
              <a:rPr lang="it-IT" sz="2000" b="1" dirty="0"/>
              <a:t>.</a:t>
            </a:r>
            <a:r>
              <a:rPr lang="it-IT" sz="2000" dirty="0" smtClean="0"/>
              <a:t/>
            </a:r>
            <a:br>
              <a:rPr lang="it-IT" sz="2000" dirty="0" smtClean="0"/>
            </a:br>
            <a:r>
              <a:rPr lang="it-IT" sz="2000" dirty="0"/>
              <a:t>Pratiche per </a:t>
            </a:r>
            <a:r>
              <a:rPr lang="it-IT" sz="2000" b="1" dirty="0" err="1"/>
              <a:t>vishudda</a:t>
            </a:r>
            <a:r>
              <a:rPr lang="it-IT" sz="2000" b="1" dirty="0"/>
              <a:t>.</a:t>
            </a:r>
            <a:r>
              <a:rPr lang="it-IT" sz="2000" dirty="0" smtClean="0"/>
              <a:t/>
            </a:r>
            <a:br>
              <a:rPr lang="it-IT" sz="2000" dirty="0" smtClean="0"/>
            </a:br>
            <a:r>
              <a:rPr lang="it-IT" sz="2000" dirty="0"/>
              <a:t>Pratiche per </a:t>
            </a:r>
            <a:r>
              <a:rPr lang="it-IT" sz="2000" b="1" dirty="0" err="1"/>
              <a:t>ajna</a:t>
            </a:r>
            <a:r>
              <a:rPr lang="it-IT" sz="20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16713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467544" y="260648"/>
            <a:ext cx="8136904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it-IT" sz="3200" dirty="0"/>
              <a:t>Lo Yantra Artha Yoga tra le tecniche annovera</a:t>
            </a:r>
            <a:r>
              <a:rPr lang="it-IT" sz="3200" dirty="0" smtClean="0"/>
              <a:t>:</a:t>
            </a:r>
          </a:p>
          <a:p>
            <a:pPr algn="ctr" fontAlgn="base"/>
            <a:endParaRPr lang="it-IT" sz="3200" dirty="0"/>
          </a:p>
          <a:p>
            <a:pPr fontAlgn="base"/>
            <a:r>
              <a:rPr lang="it-IT" sz="2400" b="1" dirty="0" err="1" smtClean="0">
                <a:hlinkClick r:id="rId2"/>
              </a:rPr>
              <a:t>Āsana:</a:t>
            </a:r>
            <a:r>
              <a:rPr lang="it-IT" sz="2400" dirty="0" err="1" smtClean="0">
                <a:hlinkClick r:id="rId2"/>
              </a:rPr>
              <a:t>le</a:t>
            </a:r>
            <a:r>
              <a:rPr lang="it-IT" sz="2400" dirty="0" smtClean="0">
                <a:hlinkClick r:id="rId2"/>
              </a:rPr>
              <a:t> </a:t>
            </a:r>
            <a:r>
              <a:rPr lang="it-IT" sz="2400" dirty="0">
                <a:hlinkClick r:id="rId2"/>
              </a:rPr>
              <a:t>posizioni</a:t>
            </a:r>
          </a:p>
          <a:p>
            <a:pPr fontAlgn="base"/>
            <a:r>
              <a:rPr lang="it-IT" sz="2400" b="1" dirty="0" err="1" smtClean="0">
                <a:hlinkClick r:id="rId2"/>
              </a:rPr>
              <a:t>Namāskara</a:t>
            </a:r>
            <a:r>
              <a:rPr lang="it-IT" sz="2400" dirty="0" smtClean="0">
                <a:hlinkClick r:id="rId2"/>
              </a:rPr>
              <a:t>: la </a:t>
            </a:r>
            <a:r>
              <a:rPr lang="it-IT" sz="2400" dirty="0">
                <a:hlinkClick r:id="rId2"/>
              </a:rPr>
              <a:t>scienza dei saluti</a:t>
            </a:r>
          </a:p>
          <a:p>
            <a:pPr fontAlgn="base"/>
            <a:r>
              <a:rPr lang="it-IT" sz="2400" b="1" dirty="0" err="1" smtClean="0">
                <a:hlinkClick r:id="rId2"/>
              </a:rPr>
              <a:t>N</a:t>
            </a:r>
            <a:r>
              <a:rPr lang="it-IT" sz="2400" b="1" dirty="0" err="1" smtClean="0">
                <a:latin typeface="Times New Roman"/>
                <a:cs typeface="Times New Roman"/>
                <a:hlinkClick r:id="rId2"/>
              </a:rPr>
              <a:t>ṛ</a:t>
            </a:r>
            <a:r>
              <a:rPr lang="it-IT" sz="2400" b="1" dirty="0" err="1" smtClean="0">
                <a:hlinkClick r:id="rId2"/>
              </a:rPr>
              <a:t>tya</a:t>
            </a:r>
            <a:r>
              <a:rPr lang="it-IT" sz="2400" b="1" dirty="0" smtClean="0">
                <a:hlinkClick r:id="rId2"/>
              </a:rPr>
              <a:t> </a:t>
            </a:r>
            <a:r>
              <a:rPr lang="it-IT" sz="2400" b="1" dirty="0">
                <a:hlinkClick r:id="rId2"/>
              </a:rPr>
              <a:t>yoga</a:t>
            </a:r>
            <a:r>
              <a:rPr lang="it-IT" sz="2400" dirty="0" smtClean="0">
                <a:hlinkClick r:id="rId2"/>
              </a:rPr>
              <a:t>: le </a:t>
            </a:r>
            <a:r>
              <a:rPr lang="it-IT" sz="2400" dirty="0">
                <a:hlinkClick r:id="rId2"/>
              </a:rPr>
              <a:t>danze sacre</a:t>
            </a:r>
          </a:p>
          <a:p>
            <a:pPr fontAlgn="base"/>
            <a:r>
              <a:rPr lang="it-IT" sz="2400" b="1" dirty="0" err="1">
                <a:hlinkClick r:id="rId2"/>
              </a:rPr>
              <a:t>Sarmoong</a:t>
            </a:r>
            <a:r>
              <a:rPr lang="it-IT" sz="2400" dirty="0" smtClean="0">
                <a:hlinkClick r:id="rId2"/>
              </a:rPr>
              <a:t>: i </a:t>
            </a:r>
            <a:r>
              <a:rPr lang="it-IT" sz="2400" dirty="0">
                <a:hlinkClick r:id="rId2"/>
              </a:rPr>
              <a:t>passi di consapevolezza</a:t>
            </a:r>
          </a:p>
          <a:p>
            <a:pPr fontAlgn="base"/>
            <a:r>
              <a:rPr lang="it-IT" sz="2400" b="1" dirty="0" err="1" smtClean="0">
                <a:hlinkClick r:id="rId2"/>
              </a:rPr>
              <a:t>N</a:t>
            </a:r>
            <a:r>
              <a:rPr lang="it-IT" sz="2400" b="1" dirty="0" err="1">
                <a:latin typeface="Times New Roman"/>
                <a:cs typeface="Times New Roman"/>
                <a:hlinkClick r:id="rId2"/>
              </a:rPr>
              <a:t>ṛ</a:t>
            </a:r>
            <a:r>
              <a:rPr lang="it-IT" sz="2400" b="1" dirty="0" err="1" smtClean="0">
                <a:hlinkClick r:id="rId2"/>
              </a:rPr>
              <a:t>tyadevajaya</a:t>
            </a:r>
            <a:r>
              <a:rPr lang="it-IT" sz="2400" dirty="0" smtClean="0">
                <a:hlinkClick r:id="rId2"/>
              </a:rPr>
              <a:t>: le </a:t>
            </a:r>
            <a:r>
              <a:rPr lang="it-IT" sz="2400" dirty="0">
                <a:hlinkClick r:id="rId2"/>
              </a:rPr>
              <a:t>danze dei deva</a:t>
            </a:r>
          </a:p>
          <a:p>
            <a:pPr fontAlgn="base"/>
            <a:r>
              <a:rPr lang="it-IT" sz="2400" b="1" dirty="0" err="1">
                <a:hlinkClick r:id="rId2"/>
              </a:rPr>
              <a:t>Virakriya</a:t>
            </a:r>
            <a:r>
              <a:rPr lang="it-IT" sz="2400" dirty="0" smtClean="0">
                <a:hlinkClick r:id="rId2"/>
              </a:rPr>
              <a:t>: le </a:t>
            </a:r>
            <a:r>
              <a:rPr lang="it-IT" sz="2400" dirty="0">
                <a:hlinkClick r:id="rId2"/>
              </a:rPr>
              <a:t>azioni del guerriero</a:t>
            </a:r>
          </a:p>
          <a:p>
            <a:pPr fontAlgn="base"/>
            <a:r>
              <a:rPr lang="it-IT" sz="2400" b="1" dirty="0">
                <a:hlinkClick r:id="rId2"/>
              </a:rPr>
              <a:t>Yoga </a:t>
            </a:r>
            <a:r>
              <a:rPr lang="it-IT" sz="2400" b="1" dirty="0" err="1" smtClean="0">
                <a:hlinkClick r:id="rId2"/>
              </a:rPr>
              <a:t>Pr</a:t>
            </a:r>
            <a:r>
              <a:rPr lang="it-IT" sz="2400" b="1" dirty="0" err="1">
                <a:hlinkClick r:id="rId2"/>
              </a:rPr>
              <a:t>ā</a:t>
            </a:r>
            <a:r>
              <a:rPr lang="it-IT" sz="2400" b="1" dirty="0" err="1" smtClean="0">
                <a:hlinkClick r:id="rId2"/>
              </a:rPr>
              <a:t>n</a:t>
            </a:r>
            <a:r>
              <a:rPr lang="it-IT" sz="2400" dirty="0" smtClean="0">
                <a:hlinkClick r:id="rId2"/>
              </a:rPr>
              <a:t>: le </a:t>
            </a:r>
            <a:r>
              <a:rPr lang="it-IT" sz="2400" dirty="0">
                <a:hlinkClick r:id="rId2"/>
              </a:rPr>
              <a:t>danze del respiro</a:t>
            </a:r>
          </a:p>
          <a:p>
            <a:pPr fontAlgn="base"/>
            <a:r>
              <a:rPr lang="it-IT" sz="2400" b="1" dirty="0" err="1" smtClean="0">
                <a:hlinkClick r:id="rId2"/>
              </a:rPr>
              <a:t>T</a:t>
            </a:r>
            <a:r>
              <a:rPr lang="it-IT" sz="2400" b="1" dirty="0" err="1">
                <a:hlinkClick r:id="rId2"/>
              </a:rPr>
              <a:t>ā</a:t>
            </a:r>
            <a:r>
              <a:rPr lang="it-IT" sz="2400" b="1" dirty="0" err="1" smtClean="0">
                <a:hlinkClick r:id="rId2"/>
              </a:rPr>
              <a:t>ttva</a:t>
            </a:r>
            <a:r>
              <a:rPr lang="it-IT" sz="2400" b="1" dirty="0" smtClean="0">
                <a:hlinkClick r:id="rId2"/>
              </a:rPr>
              <a:t> </a:t>
            </a:r>
            <a:r>
              <a:rPr lang="it-IT" sz="2400" b="1" dirty="0" err="1" smtClean="0">
                <a:hlinkClick r:id="rId2"/>
              </a:rPr>
              <a:t>Kr</a:t>
            </a:r>
            <a:r>
              <a:rPr lang="it-IT" sz="2400" b="1" dirty="0" err="1">
                <a:hlinkClick r:id="rId2"/>
              </a:rPr>
              <a:t>ā</a:t>
            </a:r>
            <a:r>
              <a:rPr lang="it-IT" sz="2400" b="1" dirty="0" err="1" smtClean="0">
                <a:hlinkClick r:id="rId2"/>
              </a:rPr>
              <a:t>ma</a:t>
            </a:r>
            <a:r>
              <a:rPr lang="it-IT" sz="2400" dirty="0" smtClean="0">
                <a:hlinkClick r:id="rId2"/>
              </a:rPr>
              <a:t>: i </a:t>
            </a:r>
            <a:r>
              <a:rPr lang="it-IT" sz="2400" dirty="0">
                <a:hlinkClick r:id="rId2"/>
              </a:rPr>
              <a:t>movimenti </a:t>
            </a:r>
            <a:r>
              <a:rPr lang="it-IT" sz="2400" dirty="0" err="1">
                <a:hlinkClick r:id="rId2"/>
              </a:rPr>
              <a:t>tattva</a:t>
            </a:r>
            <a:endParaRPr lang="it-IT" sz="2400" dirty="0">
              <a:hlinkClick r:id="rId2"/>
            </a:endParaRPr>
          </a:p>
          <a:p>
            <a:pPr fontAlgn="base"/>
            <a:r>
              <a:rPr lang="it-IT" sz="2400" b="1" dirty="0" err="1" smtClean="0">
                <a:hlinkClick r:id="rId2"/>
              </a:rPr>
              <a:t>Joytim</a:t>
            </a:r>
            <a:r>
              <a:rPr lang="it-IT" sz="2400" b="1" dirty="0" err="1">
                <a:hlinkClick r:id="rId2"/>
              </a:rPr>
              <a:t>ā</a:t>
            </a:r>
            <a:r>
              <a:rPr lang="it-IT" sz="2400" b="1" dirty="0" err="1" smtClean="0">
                <a:hlinkClick r:id="rId2"/>
              </a:rPr>
              <a:t>rga</a:t>
            </a:r>
            <a:r>
              <a:rPr lang="it-IT" sz="2400" b="1" dirty="0" smtClean="0">
                <a:hlinkClick r:id="rId2"/>
              </a:rPr>
              <a:t>: </a:t>
            </a:r>
            <a:r>
              <a:rPr lang="it-IT" sz="2400" dirty="0" smtClean="0">
                <a:hlinkClick r:id="rId2"/>
              </a:rPr>
              <a:t>i </a:t>
            </a:r>
            <a:r>
              <a:rPr lang="it-IT" sz="2400" dirty="0">
                <a:hlinkClick r:id="rId2"/>
              </a:rPr>
              <a:t>sentieri di luce</a:t>
            </a:r>
          </a:p>
          <a:p>
            <a:pPr fontAlgn="base"/>
            <a:r>
              <a:rPr lang="it-IT" sz="2400" b="1" dirty="0" err="1" smtClean="0">
                <a:hlinkClick r:id="rId2"/>
              </a:rPr>
              <a:t>Jnanayantr</a:t>
            </a:r>
            <a:r>
              <a:rPr lang="it-IT" sz="2400" b="1" dirty="0" err="1">
                <a:hlinkClick r:id="rId2"/>
              </a:rPr>
              <a:t>ā</a:t>
            </a:r>
            <a:r>
              <a:rPr lang="it-IT" sz="2400" b="1" dirty="0" smtClean="0">
                <a:hlinkClick r:id="rId2"/>
              </a:rPr>
              <a:t> </a:t>
            </a:r>
            <a:r>
              <a:rPr lang="it-IT" sz="2400" b="1" dirty="0" err="1" smtClean="0">
                <a:hlinkClick r:id="rId2"/>
              </a:rPr>
              <a:t>Mudr</a:t>
            </a:r>
            <a:r>
              <a:rPr lang="it-IT" sz="2400" b="1" dirty="0" err="1">
                <a:hlinkClick r:id="rId2"/>
              </a:rPr>
              <a:t>ā</a:t>
            </a:r>
            <a:r>
              <a:rPr lang="it-IT" sz="2400" dirty="0" smtClean="0">
                <a:hlinkClick r:id="rId2"/>
              </a:rPr>
              <a:t>: i </a:t>
            </a:r>
            <a:r>
              <a:rPr lang="it-IT" sz="2400" dirty="0">
                <a:hlinkClick r:id="rId2"/>
              </a:rPr>
              <a:t>gesti </a:t>
            </a:r>
            <a:r>
              <a:rPr lang="it-IT" sz="2400" dirty="0" err="1">
                <a:hlinkClick r:id="rId2"/>
              </a:rPr>
              <a:t>yantra</a:t>
            </a:r>
            <a:endParaRPr lang="it-IT" sz="2400" dirty="0">
              <a:hlinkClick r:id="rId2"/>
            </a:endParaRPr>
          </a:p>
          <a:p>
            <a:pPr fontAlgn="base"/>
            <a:r>
              <a:rPr lang="it-IT" sz="2400" b="1" dirty="0">
                <a:hlinkClick r:id="rId2"/>
              </a:rPr>
              <a:t>Chakra </a:t>
            </a:r>
            <a:r>
              <a:rPr lang="it-IT" sz="2400" b="1" dirty="0" err="1" smtClean="0">
                <a:hlinkClick r:id="rId2"/>
              </a:rPr>
              <a:t>Vidy</a:t>
            </a:r>
            <a:r>
              <a:rPr lang="it-IT" sz="2400" b="1" dirty="0" err="1">
                <a:hlinkClick r:id="rId2"/>
              </a:rPr>
              <a:t>ā</a:t>
            </a:r>
            <a:r>
              <a:rPr lang="it-IT" sz="2400" b="1" dirty="0" smtClean="0">
                <a:hlinkClick r:id="rId2"/>
              </a:rPr>
              <a:t> </a:t>
            </a:r>
            <a:r>
              <a:rPr lang="it-IT" sz="2400" dirty="0" smtClean="0">
                <a:hlinkClick r:id="rId2"/>
              </a:rPr>
              <a:t>: conoscenza </a:t>
            </a:r>
            <a:r>
              <a:rPr lang="it-IT" sz="2400" dirty="0">
                <a:hlinkClick r:id="rId2"/>
              </a:rPr>
              <a:t>empirica dei chakra</a:t>
            </a:r>
          </a:p>
          <a:p>
            <a:pPr fontAlgn="base"/>
            <a:r>
              <a:rPr lang="it-IT" sz="2400" b="1" dirty="0" err="1" smtClean="0">
                <a:hlinkClick r:id="rId2"/>
              </a:rPr>
              <a:t>Prājnapr</a:t>
            </a:r>
            <a:r>
              <a:rPr lang="it-IT" sz="2400" b="1" dirty="0" err="1">
                <a:hlinkClick r:id="rId2"/>
              </a:rPr>
              <a:t>ā</a:t>
            </a:r>
            <a:r>
              <a:rPr lang="it-IT" sz="2400" b="1" dirty="0" err="1" smtClean="0">
                <a:hlinkClick r:id="rId2"/>
              </a:rPr>
              <a:t>n</a:t>
            </a:r>
            <a:r>
              <a:rPr lang="it-IT" sz="2400" dirty="0" smtClean="0">
                <a:hlinkClick r:id="rId2"/>
              </a:rPr>
              <a:t>: i </a:t>
            </a:r>
            <a:r>
              <a:rPr lang="it-IT" sz="2400" dirty="0">
                <a:hlinkClick r:id="rId2"/>
              </a:rPr>
              <a:t>flussi di coscienza</a:t>
            </a:r>
          </a:p>
          <a:p>
            <a:pPr fontAlgn="base"/>
            <a:r>
              <a:rPr lang="it-IT" sz="2400" b="1" dirty="0" err="1">
                <a:hlinkClick r:id="rId2"/>
              </a:rPr>
              <a:t>Tattva</a:t>
            </a:r>
            <a:r>
              <a:rPr lang="it-IT" sz="2400" b="1" dirty="0">
                <a:hlinkClick r:id="rId2"/>
              </a:rPr>
              <a:t> </a:t>
            </a:r>
            <a:r>
              <a:rPr lang="it-IT" sz="2400" b="1" dirty="0" err="1" smtClean="0">
                <a:hlinkClick r:id="rId2"/>
              </a:rPr>
              <a:t>Pr</a:t>
            </a:r>
            <a:r>
              <a:rPr lang="it-IT" sz="2400" b="1" dirty="0" err="1">
                <a:hlinkClick r:id="rId2"/>
              </a:rPr>
              <a:t>ā</a:t>
            </a:r>
            <a:r>
              <a:rPr lang="it-IT" sz="2400" b="1" dirty="0" err="1" smtClean="0">
                <a:hlinkClick r:id="rId2"/>
              </a:rPr>
              <a:t>n</a:t>
            </a:r>
            <a:r>
              <a:rPr lang="it-IT" sz="2400" dirty="0" smtClean="0">
                <a:hlinkClick r:id="rId2"/>
              </a:rPr>
              <a:t>: veicolazione </a:t>
            </a:r>
            <a:r>
              <a:rPr lang="it-IT" sz="2400" dirty="0">
                <a:hlinkClick r:id="rId2"/>
              </a:rPr>
              <a:t>pranica</a:t>
            </a:r>
          </a:p>
          <a:p>
            <a:pPr fontAlgn="base"/>
            <a:r>
              <a:rPr lang="it-IT" sz="2400" b="1" dirty="0" err="1" smtClean="0">
                <a:hlinkClick r:id="rId2"/>
              </a:rPr>
              <a:t>Pr</a:t>
            </a:r>
            <a:r>
              <a:rPr lang="it-IT" sz="2400" b="1" dirty="0" err="1">
                <a:hlinkClick r:id="rId2"/>
              </a:rPr>
              <a:t>ā</a:t>
            </a:r>
            <a:r>
              <a:rPr lang="it-IT" sz="2400" b="1" dirty="0" err="1" smtClean="0">
                <a:hlinkClick r:id="rId2"/>
              </a:rPr>
              <a:t>tya</a:t>
            </a:r>
            <a:r>
              <a:rPr lang="it-IT" sz="2400" b="1" dirty="0" smtClean="0">
                <a:hlinkClick r:id="rId2"/>
              </a:rPr>
              <a:t> </a:t>
            </a:r>
            <a:r>
              <a:rPr lang="it-IT" sz="2400" b="1" dirty="0" err="1" smtClean="0">
                <a:hlinkClick r:id="rId2"/>
              </a:rPr>
              <a:t>K</a:t>
            </a:r>
            <a:r>
              <a:rPr lang="it-IT" sz="2400" b="1" dirty="0" err="1">
                <a:hlinkClick r:id="rId2"/>
              </a:rPr>
              <a:t>ā</a:t>
            </a:r>
            <a:r>
              <a:rPr lang="it-IT" sz="2400" b="1" dirty="0" err="1" smtClean="0">
                <a:hlinkClick r:id="rId2"/>
              </a:rPr>
              <a:t>ya</a:t>
            </a:r>
            <a:r>
              <a:rPr lang="it-IT" sz="2400" b="1" dirty="0" smtClean="0">
                <a:hlinkClick r:id="rId2"/>
              </a:rPr>
              <a:t> </a:t>
            </a:r>
            <a:r>
              <a:rPr lang="it-IT" sz="2400" b="1" dirty="0" err="1" smtClean="0">
                <a:hlinkClick r:id="rId2"/>
              </a:rPr>
              <a:t>Marg</a:t>
            </a:r>
            <a:r>
              <a:rPr lang="it-IT" sz="2400" b="1" dirty="0" err="1">
                <a:hlinkClick r:id="rId2"/>
              </a:rPr>
              <a:t>ā</a:t>
            </a:r>
            <a:r>
              <a:rPr lang="it-IT" sz="2400" dirty="0" smtClean="0">
                <a:hlinkClick r:id="rId2"/>
              </a:rPr>
              <a:t>: movimenti </a:t>
            </a:r>
            <a:r>
              <a:rPr lang="it-IT" sz="2400" dirty="0">
                <a:hlinkClick r:id="rId2"/>
              </a:rPr>
              <a:t>di consapevolezza corporea</a:t>
            </a:r>
          </a:p>
        </p:txBody>
      </p:sp>
    </p:spTree>
    <p:extLst>
      <p:ext uri="{BB962C8B-B14F-4D97-AF65-F5344CB8AC3E}">
        <p14:creationId xmlns:p14="http://schemas.microsoft.com/office/powerpoint/2010/main" val="962090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rra">
  <a:themeElements>
    <a:clrScheme name="Terr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err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err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783</TotalTime>
  <Words>246</Words>
  <Application>Microsoft Office PowerPoint</Application>
  <PresentationFormat>Presentazione su schermo (4:3)</PresentationFormat>
  <Paragraphs>48</Paragraphs>
  <Slides>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8</vt:i4>
      </vt:variant>
    </vt:vector>
  </HeadingPairs>
  <TitlesOfParts>
    <vt:vector size="9" baseType="lpstr">
      <vt:lpstr>Terra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FRANCO</dc:creator>
  <cp:lastModifiedBy>FRANCO</cp:lastModifiedBy>
  <cp:revision>23</cp:revision>
  <dcterms:created xsi:type="dcterms:W3CDTF">2022-09-05T14:58:12Z</dcterms:created>
  <dcterms:modified xsi:type="dcterms:W3CDTF">2026-04-21T09:23:14Z</dcterms:modified>
</cp:coreProperties>
</file>