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8" r:id="rId4"/>
  </p:sldMasterIdLst>
  <p:notesMasterIdLst>
    <p:notesMasterId r:id="rId19"/>
  </p:notesMasterIdLst>
  <p:handoutMasterIdLst>
    <p:handoutMasterId r:id="rId20"/>
  </p:handoutMasterIdLst>
  <p:sldIdLst>
    <p:sldId id="278" r:id="rId5"/>
    <p:sldId id="256" r:id="rId6"/>
    <p:sldId id="262" r:id="rId7"/>
    <p:sldId id="266" r:id="rId8"/>
    <p:sldId id="267" r:id="rId9"/>
    <p:sldId id="271" r:id="rId10"/>
    <p:sldId id="272" r:id="rId11"/>
    <p:sldId id="273" r:id="rId12"/>
    <p:sldId id="274" r:id="rId13"/>
    <p:sldId id="275" r:id="rId14"/>
    <p:sldId id="276" r:id="rId15"/>
    <p:sldId id="277" r:id="rId16"/>
    <p:sldId id="269" r:id="rId17"/>
    <p:sldId id="270" r:id="rId18"/>
  </p:sldIdLst>
  <p:sldSz cx="12192000" cy="6858000"/>
  <p:notesSz cx="6858000" cy="9144000"/>
  <p:defaultTextStyle>
    <a:defPPr rtl="0">
      <a:defRPr lang="it-IT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  <p:ext uri="{2D200454-40CA-4A62-9FC3-DE9A4176ACB9}">
      <p15:notesGuideLst xmlns=""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TENTE" initials="U" lastIdx="1" clrIdx="0">
    <p:extLst>
      <p:ext uri="{19B8F6BF-5375-455C-9EA6-DF929625EA0E}">
        <p15:presenceInfo xmlns="" xmlns:p15="http://schemas.microsoft.com/office/powerpoint/2012/main" userId="UTENTE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A7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05" autoAdjust="0"/>
  </p:normalViewPr>
  <p:slideViewPr>
    <p:cSldViewPr snapToGrid="0">
      <p:cViewPr>
        <p:scale>
          <a:sx n="81" d="100"/>
          <a:sy n="81" d="100"/>
        </p:scale>
        <p:origin x="-72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101" d="100"/>
          <a:sy n="101" d="100"/>
        </p:scale>
        <p:origin x="3552" y="11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commentAuthors" Target="comment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>
            <a:extLst>
              <a:ext uri="{FF2B5EF4-FFF2-40B4-BE49-F238E27FC236}">
                <a16:creationId xmlns="" xmlns:a16="http://schemas.microsoft.com/office/drawing/2014/main" id="{5F1CF908-B9F8-4D75-9563-AB61F9135DC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it-IT" noProof="1"/>
          </a:p>
        </p:txBody>
      </p:sp>
      <p:sp>
        <p:nvSpPr>
          <p:cNvPr id="3" name="Segnaposto data 2">
            <a:extLst>
              <a:ext uri="{FF2B5EF4-FFF2-40B4-BE49-F238E27FC236}">
                <a16:creationId xmlns="" xmlns:a16="http://schemas.microsoft.com/office/drawing/2014/main" id="{9FDEC0F2-C9ED-4E40-9090-1AABA509E02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5A140195-D615-43BB-820B-E860C4E4CCB4}" type="datetime1">
              <a:rPr lang="it-IT" noProof="1" smtClean="0"/>
              <a:t>17/01/2023</a:t>
            </a:fld>
            <a:endParaRPr lang="it-IT" noProof="1"/>
          </a:p>
        </p:txBody>
      </p:sp>
      <p:sp>
        <p:nvSpPr>
          <p:cNvPr id="4" name="Segnaposto piè di pagina 3">
            <a:extLst>
              <a:ext uri="{FF2B5EF4-FFF2-40B4-BE49-F238E27FC236}">
                <a16:creationId xmlns="" xmlns:a16="http://schemas.microsoft.com/office/drawing/2014/main" id="{E2343BCB-1A9C-419E-A510-1B43D44FD11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it-IT" noProof="1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="" xmlns:a16="http://schemas.microsoft.com/office/drawing/2014/main" id="{0D2ECDCF-FA4F-4A45-8FAD-9C923EE306B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A3DA0F0C-BE24-43A8-A6ED-60EC67C28C43}" type="slidenum">
              <a:rPr lang="it-IT" noProof="1" dirty="0" smtClean="0"/>
              <a:t>‹N›</a:t>
            </a:fld>
            <a:endParaRPr lang="it-IT" noProof="1"/>
          </a:p>
        </p:txBody>
      </p:sp>
    </p:spTree>
    <p:extLst>
      <p:ext uri="{BB962C8B-B14F-4D97-AF65-F5344CB8AC3E}">
        <p14:creationId xmlns:p14="http://schemas.microsoft.com/office/powerpoint/2010/main" val="97908952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it-IT" noProof="1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7F00178-35B1-4219-BE76-F9426C69D24E}" type="datetime1">
              <a:rPr lang="it-IT" noProof="1" dirty="0" smtClean="0"/>
              <a:t>17/01/2023</a:t>
            </a:fld>
            <a:endParaRPr lang="it-IT" noProof="1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it-IT" noProof="1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it-IT" noProof="1"/>
              <a:t>Fare clic per modificare gli stili del testo dello schema</a:t>
            </a:r>
          </a:p>
          <a:p>
            <a:pPr lvl="1" rtl="0"/>
            <a:r>
              <a:rPr lang="it-IT" noProof="1"/>
              <a:t>Secondo livello</a:t>
            </a:r>
          </a:p>
          <a:p>
            <a:pPr lvl="2" rtl="0"/>
            <a:r>
              <a:rPr lang="it-IT" noProof="1"/>
              <a:t>Terzo livello</a:t>
            </a:r>
          </a:p>
          <a:p>
            <a:pPr lvl="3" rtl="0"/>
            <a:r>
              <a:rPr lang="it-IT" noProof="1"/>
              <a:t>Quarto livello</a:t>
            </a:r>
          </a:p>
          <a:p>
            <a:pPr lvl="4" rtl="0"/>
            <a:r>
              <a:rPr lang="it-IT" noProof="1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it-IT" noProof="1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F6BA3186-490C-4963-9CE5-58096C2F0BE5}" type="slidenum">
              <a:rPr lang="it-IT" noProof="1" dirty="0" smtClean="0"/>
              <a:t>‹N›</a:t>
            </a:fld>
            <a:endParaRPr lang="it-IT" noProof="1"/>
          </a:p>
        </p:txBody>
      </p:sp>
    </p:spTree>
    <p:extLst>
      <p:ext uri="{BB962C8B-B14F-4D97-AF65-F5344CB8AC3E}">
        <p14:creationId xmlns:p14="http://schemas.microsoft.com/office/powerpoint/2010/main" val="9720641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it-IT" noProof="1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F6BA3186-490C-4963-9CE5-58096C2F0BE5}" type="slidenum">
              <a:rPr lang="it-IT" noProof="1" dirty="0" smtClean="0"/>
              <a:t>2</a:t>
            </a:fld>
            <a:endParaRPr lang="it-IT" noProof="1"/>
          </a:p>
        </p:txBody>
      </p:sp>
    </p:spTree>
    <p:extLst>
      <p:ext uri="{BB962C8B-B14F-4D97-AF65-F5344CB8AC3E}">
        <p14:creationId xmlns:p14="http://schemas.microsoft.com/office/powerpoint/2010/main" val="27677893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it-IT" noProof="1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F6BA3186-490C-4963-9CE5-58096C2F0BE5}" type="slidenum">
              <a:rPr lang="it-IT" noProof="1" dirty="0" smtClean="0"/>
              <a:t>3</a:t>
            </a:fld>
            <a:endParaRPr lang="it-IT" noProof="1"/>
          </a:p>
        </p:txBody>
      </p:sp>
    </p:spTree>
    <p:extLst>
      <p:ext uri="{BB962C8B-B14F-4D97-AF65-F5344CB8AC3E}">
        <p14:creationId xmlns:p14="http://schemas.microsoft.com/office/powerpoint/2010/main" val="30810018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it-IT" noProof="1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F6BA3186-490C-4963-9CE5-58096C2F0BE5}" type="slidenum">
              <a:rPr lang="it-IT" noProof="1" dirty="0" smtClean="0"/>
              <a:t>4</a:t>
            </a:fld>
            <a:endParaRPr lang="it-IT" noProof="1"/>
          </a:p>
        </p:txBody>
      </p:sp>
    </p:spTree>
    <p:extLst>
      <p:ext uri="{BB962C8B-B14F-4D97-AF65-F5344CB8AC3E}">
        <p14:creationId xmlns:p14="http://schemas.microsoft.com/office/powerpoint/2010/main" val="38675889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it-IT" noProof="1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F6BA3186-490C-4963-9CE5-58096C2F0BE5}" type="slidenum">
              <a:rPr lang="it-IT" noProof="1" dirty="0" smtClean="0"/>
              <a:t>5</a:t>
            </a:fld>
            <a:endParaRPr lang="it-IT" noProof="1"/>
          </a:p>
        </p:txBody>
      </p:sp>
    </p:spTree>
    <p:extLst>
      <p:ext uri="{BB962C8B-B14F-4D97-AF65-F5344CB8AC3E}">
        <p14:creationId xmlns:p14="http://schemas.microsoft.com/office/powerpoint/2010/main" val="3308788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it-IT" noProof="1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F6BA3186-490C-4963-9CE5-58096C2F0BE5}" type="slidenum">
              <a:rPr lang="it-IT" noProof="1" dirty="0" smtClean="0"/>
              <a:t>13</a:t>
            </a:fld>
            <a:endParaRPr lang="it-IT" noProof="1"/>
          </a:p>
        </p:txBody>
      </p:sp>
    </p:spTree>
    <p:extLst>
      <p:ext uri="{BB962C8B-B14F-4D97-AF65-F5344CB8AC3E}">
        <p14:creationId xmlns:p14="http://schemas.microsoft.com/office/powerpoint/2010/main" val="19477827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it-IT" noProof="1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F6BA3186-490C-4963-9CE5-58096C2F0BE5}" type="slidenum">
              <a:rPr lang="it-IT" noProof="1" dirty="0" smtClean="0"/>
              <a:t>14</a:t>
            </a:fld>
            <a:endParaRPr lang="it-IT" noProof="1"/>
          </a:p>
        </p:txBody>
      </p:sp>
    </p:spTree>
    <p:extLst>
      <p:ext uri="{BB962C8B-B14F-4D97-AF65-F5344CB8AC3E}">
        <p14:creationId xmlns:p14="http://schemas.microsoft.com/office/powerpoint/2010/main" val="28704771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magine 8" descr="HD-PanelTitle-GrommetsCombine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rtlCol="0"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pPr rtl="0"/>
            <a:r>
              <a:rPr lang="it-IT" noProof="1"/>
              <a:t>Fare clic per modificare lo stile del titolo dello schema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it-IT" noProof="1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 rtlCol="0"/>
          <a:lstStyle/>
          <a:p>
            <a:pPr rtl="0"/>
            <a:fld id="{58C0A566-6524-4A43-A031-034DB428209B}" type="datetime1">
              <a:rPr lang="it-IT" noProof="1" dirty="0" smtClean="0"/>
              <a:t>17/01/2023</a:t>
            </a:fld>
            <a:endParaRPr lang="it-IT" noProof="1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 rtlCol="0"/>
          <a:lstStyle/>
          <a:p>
            <a:pPr rtl="0"/>
            <a:endParaRPr lang="it-IT" noProof="1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 rtlCol="0"/>
          <a:lstStyle/>
          <a:p>
            <a:pPr rtl="0"/>
            <a:fld id="{D57F1E4F-1CFF-5643-939E-217C01CDF565}" type="slidenum">
              <a:rPr lang="it-IT" noProof="1" dirty="0" smtClean="0"/>
              <a:pPr rtl="0"/>
              <a:t>‹N›</a:t>
            </a:fld>
            <a:endParaRPr lang="it-IT" noProof="1"/>
          </a:p>
        </p:txBody>
      </p:sp>
      <p:cxnSp>
        <p:nvCxnSpPr>
          <p:cNvPr id="15" name="Connettore diritto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23742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Connettore diritto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it-IT" noProof="1"/>
              <a:t>Fare clic per modificare lo stile del titolo dello schema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it-IT" noProof="1"/>
              <a:t>Fare clic per modificare gli stili del testo dello schema</a:t>
            </a:r>
          </a:p>
          <a:p>
            <a:pPr lvl="1" rtl="0"/>
            <a:r>
              <a:rPr lang="it-IT" noProof="1"/>
              <a:t>Secondo livello</a:t>
            </a:r>
          </a:p>
          <a:p>
            <a:pPr lvl="2" rtl="0"/>
            <a:r>
              <a:rPr lang="it-IT" noProof="1"/>
              <a:t>Terzo livello</a:t>
            </a:r>
          </a:p>
          <a:p>
            <a:pPr lvl="3" rtl="0"/>
            <a:r>
              <a:rPr lang="it-IT" noProof="1"/>
              <a:t>Quarto livello</a:t>
            </a:r>
          </a:p>
          <a:p>
            <a:pPr lvl="4" rtl="0"/>
            <a:r>
              <a:rPr lang="it-IT" noProof="1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3D64D26-EC1A-40DF-83B0-104C8AE5215A}" type="datetime1">
              <a:rPr lang="it-IT" noProof="1" dirty="0" smtClean="0"/>
              <a:t>17/01/2023</a:t>
            </a:fld>
            <a:endParaRPr lang="it-IT" noProof="1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it-IT" noProof="1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5D84065D-F351-4B03-BD91-D8A6B8D4B362}" type="slidenum">
              <a:rPr lang="it-IT" noProof="1" dirty="0" smtClean="0"/>
              <a:t>‹N›</a:t>
            </a:fld>
            <a:endParaRPr lang="it-IT" noProof="1"/>
          </a:p>
        </p:txBody>
      </p:sp>
    </p:spTree>
    <p:extLst>
      <p:ext uri="{BB962C8B-B14F-4D97-AF65-F5344CB8AC3E}">
        <p14:creationId xmlns:p14="http://schemas.microsoft.com/office/powerpoint/2010/main" val="4885327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rtlCol="0" anchor="b">
            <a:normAutofit/>
          </a:bodyPr>
          <a:lstStyle>
            <a:lvl1pPr algn="ctr">
              <a:defRPr sz="4400" b="0" cap="none"/>
            </a:lvl1pPr>
          </a:lstStyle>
          <a:p>
            <a:pPr rtl="0"/>
            <a:r>
              <a:rPr lang="it-IT" noProof="1"/>
              <a:t>Fare clic per modificare lo stile del titolo dello schema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it-IT" noProof="1"/>
              <a:t>Fare clic per modificare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D63B190-4F56-42A7-A313-5909E52DA8C2}" type="datetime1">
              <a:rPr lang="it-IT" noProof="1" dirty="0" smtClean="0"/>
              <a:t>17/01/2023</a:t>
            </a:fld>
            <a:endParaRPr lang="it-IT" noProof="1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it-IT" noProof="1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it-IT" noProof="1" dirty="0" smtClean="0"/>
              <a:pPr rtl="0"/>
              <a:t>‹N›</a:t>
            </a:fld>
            <a:endParaRPr lang="it-IT" noProof="1"/>
          </a:p>
        </p:txBody>
      </p:sp>
      <p:cxnSp>
        <p:nvCxnSpPr>
          <p:cNvPr id="16" name="Connettore diritto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389070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Connettore diritto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it-IT" noProof="1"/>
              <a:t>Fare clic per modificare lo stile del titolo dello schema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 rtlCol="0">
            <a:normAutofit/>
          </a:bodyPr>
          <a:lstStyle/>
          <a:p>
            <a:pPr lvl="0" rtl="0"/>
            <a:r>
              <a:rPr lang="it-IT" noProof="1"/>
              <a:t>Fare clic per modificare gli stili del testo dello schema</a:t>
            </a:r>
          </a:p>
          <a:p>
            <a:pPr lvl="1" rtl="0"/>
            <a:r>
              <a:rPr lang="it-IT" noProof="1"/>
              <a:t>Secondo livello</a:t>
            </a:r>
          </a:p>
          <a:p>
            <a:pPr lvl="2" rtl="0"/>
            <a:r>
              <a:rPr lang="it-IT" noProof="1"/>
              <a:t>Terzo livello</a:t>
            </a:r>
          </a:p>
          <a:p>
            <a:pPr lvl="3" rtl="0"/>
            <a:r>
              <a:rPr lang="it-IT" noProof="1"/>
              <a:t>Quarto livello</a:t>
            </a:r>
          </a:p>
          <a:p>
            <a:pPr lvl="4" rtl="0"/>
            <a:r>
              <a:rPr lang="it-IT" noProof="1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 rtlCol="0">
            <a:normAutofit/>
          </a:bodyPr>
          <a:lstStyle/>
          <a:p>
            <a:pPr lvl="0" rtl="0"/>
            <a:r>
              <a:rPr lang="it-IT" noProof="1"/>
              <a:t>Fare clic per modificare gli stili del testo dello schema</a:t>
            </a:r>
          </a:p>
          <a:p>
            <a:pPr lvl="1" rtl="0"/>
            <a:r>
              <a:rPr lang="it-IT" noProof="1"/>
              <a:t>Secondo livello</a:t>
            </a:r>
          </a:p>
          <a:p>
            <a:pPr lvl="2" rtl="0"/>
            <a:r>
              <a:rPr lang="it-IT" noProof="1"/>
              <a:t>Terzo livello</a:t>
            </a:r>
          </a:p>
          <a:p>
            <a:pPr lvl="3" rtl="0"/>
            <a:r>
              <a:rPr lang="it-IT" noProof="1"/>
              <a:t>Quarto livello</a:t>
            </a:r>
          </a:p>
          <a:p>
            <a:pPr lvl="4" rtl="0"/>
            <a:r>
              <a:rPr lang="it-IT" noProof="1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1D65D71-6044-4489-BACB-29C78BD234C6}" type="datetime1">
              <a:rPr lang="it-IT" noProof="1" dirty="0" smtClean="0"/>
              <a:t>17/01/2023</a:t>
            </a:fld>
            <a:endParaRPr lang="it-IT" noProof="1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it-IT" noProof="1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5D84065D-F351-4B03-BD91-D8A6B8D4B362}" type="slidenum">
              <a:rPr lang="it-IT" noProof="1" dirty="0" smtClean="0"/>
              <a:t>‹N›</a:t>
            </a:fld>
            <a:endParaRPr lang="it-IT" noProof="1"/>
          </a:p>
        </p:txBody>
      </p:sp>
    </p:spTree>
    <p:extLst>
      <p:ext uri="{BB962C8B-B14F-4D97-AF65-F5344CB8AC3E}">
        <p14:creationId xmlns:p14="http://schemas.microsoft.com/office/powerpoint/2010/main" val="2969860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it-IT" noProof="1"/>
              <a:t>Fare clic per modificare lo stile del titolo dello schema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it-IT" noProof="1"/>
              <a:t>Fare clic per modificare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rtlCol="0" anchor="t">
            <a:normAutofit/>
          </a:bodyPr>
          <a:lstStyle/>
          <a:p>
            <a:pPr lvl="0" rtl="0"/>
            <a:r>
              <a:rPr lang="it-IT" noProof="1"/>
              <a:t>Fare clic per modificare gli stili del testo dello schema</a:t>
            </a:r>
          </a:p>
          <a:p>
            <a:pPr lvl="1" rtl="0"/>
            <a:r>
              <a:rPr lang="it-IT" noProof="1"/>
              <a:t>Secondo livello</a:t>
            </a:r>
          </a:p>
          <a:p>
            <a:pPr lvl="2" rtl="0"/>
            <a:r>
              <a:rPr lang="it-IT" noProof="1"/>
              <a:t>Terzo livello</a:t>
            </a:r>
          </a:p>
          <a:p>
            <a:pPr lvl="3" rtl="0"/>
            <a:r>
              <a:rPr lang="it-IT" noProof="1"/>
              <a:t>Quarto livello</a:t>
            </a:r>
          </a:p>
          <a:p>
            <a:pPr lvl="4" rtl="0"/>
            <a:r>
              <a:rPr lang="it-IT" noProof="1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it-IT" noProof="1"/>
              <a:t>Fare clic per modificare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rtlCol="0" anchor="t">
            <a:normAutofit/>
          </a:bodyPr>
          <a:lstStyle/>
          <a:p>
            <a:pPr lvl="0" rtl="0"/>
            <a:r>
              <a:rPr lang="it-IT" noProof="1"/>
              <a:t>Fare clic per modificare gli stili del testo dello schema</a:t>
            </a:r>
          </a:p>
          <a:p>
            <a:pPr lvl="1" rtl="0"/>
            <a:r>
              <a:rPr lang="it-IT" noProof="1"/>
              <a:t>Secondo livello</a:t>
            </a:r>
          </a:p>
          <a:p>
            <a:pPr lvl="2" rtl="0"/>
            <a:r>
              <a:rPr lang="it-IT" noProof="1"/>
              <a:t>Terzo livello</a:t>
            </a:r>
          </a:p>
          <a:p>
            <a:pPr lvl="3" rtl="0"/>
            <a:r>
              <a:rPr lang="it-IT" noProof="1"/>
              <a:t>Quarto livello</a:t>
            </a:r>
          </a:p>
          <a:p>
            <a:pPr lvl="4" rtl="0"/>
            <a:r>
              <a:rPr lang="it-IT" noProof="1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FAB3B38-EED0-4EF2-A12B-0C8759BF0106}" type="datetime1">
              <a:rPr lang="it-IT" noProof="1" dirty="0" smtClean="0"/>
              <a:t>17/01/2023</a:t>
            </a:fld>
            <a:endParaRPr lang="it-IT" noProof="1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it-IT" noProof="1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it-IT" noProof="1" dirty="0" smtClean="0"/>
              <a:pPr rtl="0"/>
              <a:t>‹N›</a:t>
            </a:fld>
            <a:endParaRPr lang="it-IT" noProof="1"/>
          </a:p>
        </p:txBody>
      </p:sp>
      <p:cxnSp>
        <p:nvCxnSpPr>
          <p:cNvPr id="18" name="Connettore diritto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60333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it-IT" noProof="1"/>
              <a:t>Fare clic per modificare lo stile del titolo dello schema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73F0B5E-53E0-4ACB-9E29-3380EF58486A}" type="datetime1">
              <a:rPr lang="it-IT" noProof="1" dirty="0" smtClean="0"/>
              <a:t>17/01/2023</a:t>
            </a:fld>
            <a:endParaRPr lang="it-IT" noProof="1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it-IT" noProof="1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it-IT" noProof="1" dirty="0" smtClean="0"/>
              <a:pPr rtl="0"/>
              <a:t>‹N›</a:t>
            </a:fld>
            <a:endParaRPr lang="it-IT" noProof="1"/>
          </a:p>
        </p:txBody>
      </p:sp>
      <p:cxnSp>
        <p:nvCxnSpPr>
          <p:cNvPr id="14" name="Connettore diritto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9768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4D69339-CE85-46B9-9FAF-ACB03CEA9D90}" type="datetime1">
              <a:rPr lang="it-IT" noProof="1" dirty="0" smtClean="0"/>
              <a:t>17/01/2023</a:t>
            </a:fld>
            <a:endParaRPr lang="it-IT" noProof="1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it-IT" noProof="1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it-IT" noProof="1" dirty="0" smtClean="0"/>
              <a:pPr rtl="0"/>
              <a:t>‹N›</a:t>
            </a:fld>
            <a:endParaRPr lang="it-IT" noProof="1"/>
          </a:p>
        </p:txBody>
      </p:sp>
    </p:spTree>
    <p:extLst>
      <p:ext uri="{BB962C8B-B14F-4D97-AF65-F5344CB8AC3E}">
        <p14:creationId xmlns:p14="http://schemas.microsoft.com/office/powerpoint/2010/main" val="19486654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rtlCol="0" anchor="b">
            <a:normAutofit/>
          </a:bodyPr>
          <a:lstStyle>
            <a:lvl1pPr algn="ctr">
              <a:defRPr sz="2400" b="0"/>
            </a:lvl1pPr>
          </a:lstStyle>
          <a:p>
            <a:pPr rtl="0"/>
            <a:r>
              <a:rPr lang="it-IT" noProof="1"/>
              <a:t>Fare clic per modificare lo stile del titolo dello schema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rtlCol="0" anchor="ctr">
            <a:normAutofit/>
          </a:bodyPr>
          <a:lstStyle/>
          <a:p>
            <a:pPr lvl="0" rtl="0"/>
            <a:r>
              <a:rPr lang="it-IT" noProof="1"/>
              <a:t>Fare clic per modificare gli stili del testo dello schema</a:t>
            </a:r>
          </a:p>
          <a:p>
            <a:pPr lvl="1" rtl="0"/>
            <a:r>
              <a:rPr lang="it-IT" noProof="1"/>
              <a:t>Secondo livello</a:t>
            </a:r>
          </a:p>
          <a:p>
            <a:pPr lvl="2" rtl="0"/>
            <a:r>
              <a:rPr lang="it-IT" noProof="1"/>
              <a:t>Terzo livello</a:t>
            </a:r>
          </a:p>
          <a:p>
            <a:pPr lvl="3" rtl="0"/>
            <a:r>
              <a:rPr lang="it-IT" noProof="1"/>
              <a:t>Quarto livello</a:t>
            </a:r>
          </a:p>
          <a:p>
            <a:pPr lvl="4" rtl="0"/>
            <a:r>
              <a:rPr lang="it-IT" noProof="1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it-IT" noProof="1"/>
              <a:t>Fare clic per modificare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8F43E26-5EC5-408D-B2D6-F29B663B299A}" type="datetime1">
              <a:rPr lang="it-IT" noProof="1" dirty="0" smtClean="0"/>
              <a:t>17/01/2023</a:t>
            </a:fld>
            <a:endParaRPr lang="it-IT" noProof="1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it-IT" noProof="1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it-IT" noProof="1" dirty="0" smtClean="0"/>
              <a:pPr rtl="0"/>
              <a:t>‹N›</a:t>
            </a:fld>
            <a:endParaRPr lang="it-IT" noProof="1"/>
          </a:p>
        </p:txBody>
      </p:sp>
      <p:cxnSp>
        <p:nvCxnSpPr>
          <p:cNvPr id="16" name="Connettore diritto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74038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rtlCol="0" anchor="b">
            <a:normAutofit/>
          </a:bodyPr>
          <a:lstStyle>
            <a:lvl1pPr algn="ctr">
              <a:defRPr sz="2800" b="0"/>
            </a:lvl1pPr>
          </a:lstStyle>
          <a:p>
            <a:pPr rtl="0"/>
            <a:r>
              <a:rPr lang="it-IT" noProof="1"/>
              <a:t>Fare clic per modificare lo stile del titolo dello schema</a:t>
            </a:r>
          </a:p>
        </p:txBody>
      </p:sp>
      <p:sp>
        <p:nvSpPr>
          <p:cNvPr id="17" name="Segnaposto immagine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it-IT" noProof="1"/>
              <a:t>Fare clic sull'icona per inserire un'immagine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it-IT" noProof="1"/>
              <a:t>Fare clic per modificare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A14EE83-A2E6-4B1B-A4AC-23360C151738}" type="datetime1">
              <a:rPr lang="it-IT" noProof="1" dirty="0" smtClean="0"/>
              <a:t>17/01/2023</a:t>
            </a:fld>
            <a:endParaRPr lang="it-IT" noProof="1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it-IT" noProof="1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it-IT" noProof="1" dirty="0" smtClean="0"/>
              <a:pPr rtl="0"/>
              <a:t>‹N›</a:t>
            </a:fld>
            <a:endParaRPr lang="it-IT" noProof="1"/>
          </a:p>
        </p:txBody>
      </p:sp>
    </p:spTree>
    <p:extLst>
      <p:ext uri="{BB962C8B-B14F-4D97-AF65-F5344CB8AC3E}">
        <p14:creationId xmlns:p14="http://schemas.microsoft.com/office/powerpoint/2010/main" val="585800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magine panoramica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rtlCol="0" anchor="b">
            <a:normAutofit/>
          </a:bodyPr>
          <a:lstStyle>
            <a:lvl1pPr algn="ctr">
              <a:defRPr sz="2400" b="0"/>
            </a:lvl1pPr>
          </a:lstStyle>
          <a:p>
            <a:pPr rtl="0"/>
            <a:r>
              <a:rPr lang="it-IT" noProof="1"/>
              <a:t>Fare clic per modificare lo stile del titolo dello schema</a:t>
            </a:r>
          </a:p>
        </p:txBody>
      </p:sp>
      <p:sp>
        <p:nvSpPr>
          <p:cNvPr id="3" name="Segnaposto immagine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it-IT" noProof="1"/>
              <a:t>Fare clic sull'icona per inserire un'immagine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 rtlCol="0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it-IT" noProof="1"/>
              <a:t>Fare clic per modificare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AC82EBD-7287-49D0-A34B-022D4F748F82}" type="datetime1">
              <a:rPr lang="it-IT" noProof="1" dirty="0" smtClean="0"/>
              <a:t>17/01/2023</a:t>
            </a:fld>
            <a:endParaRPr lang="it-IT" noProof="1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it-IT" noProof="1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it-IT" noProof="1" dirty="0" smtClean="0"/>
              <a:pPr rtl="0"/>
              <a:t>‹N›</a:t>
            </a:fld>
            <a:endParaRPr lang="it-IT" noProof="1"/>
          </a:p>
        </p:txBody>
      </p:sp>
    </p:spTree>
    <p:extLst>
      <p:ext uri="{BB962C8B-B14F-4D97-AF65-F5344CB8AC3E}">
        <p14:creationId xmlns:p14="http://schemas.microsoft.com/office/powerpoint/2010/main" val="10282390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 e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rtlCol="0" anchor="ctr">
            <a:normAutofit/>
          </a:bodyPr>
          <a:lstStyle>
            <a:lvl1pPr algn="ctr">
              <a:defRPr sz="3200" b="0" cap="none"/>
            </a:lvl1pPr>
          </a:lstStyle>
          <a:p>
            <a:pPr rtl="0"/>
            <a:r>
              <a:rPr lang="it-IT" noProof="1"/>
              <a:t>Fare clic per modificare lo stile del titolo dello schema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it-IT" noProof="1"/>
              <a:t>Fare clic per modificare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9BD367F-0456-4591-BC38-31E109C7C50E}" type="datetime1">
              <a:rPr lang="it-IT" noProof="1" dirty="0" smtClean="0"/>
              <a:t>17/01/2023</a:t>
            </a:fld>
            <a:endParaRPr lang="it-IT" noProof="1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it-IT" noProof="1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it-IT" noProof="1" dirty="0" smtClean="0"/>
              <a:pPr rtl="0"/>
              <a:t>‹N›</a:t>
            </a:fld>
            <a:endParaRPr lang="it-IT" noProof="1"/>
          </a:p>
        </p:txBody>
      </p:sp>
      <p:cxnSp>
        <p:nvCxnSpPr>
          <p:cNvPr id="15" name="Connettore diritto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459559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rtlCol="0"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pPr rtl="0"/>
            <a:r>
              <a:rPr lang="it-IT" noProof="1"/>
              <a:t>Fare clic per modificare lo stile del titolo dello schema</a:t>
            </a:r>
          </a:p>
        </p:txBody>
      </p:sp>
      <p:sp>
        <p:nvSpPr>
          <p:cNvPr id="10" name="Segnaposto testo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rtlCol="0"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 rtl="0"/>
            <a:r>
              <a:rPr lang="it-IT" noProof="1"/>
              <a:t>Fare clic per modificare gli stili del testo dello schema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it-IT" noProof="1"/>
              <a:t>Fare clic per modificare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A4F6839-A5D0-4635-BFAF-302FD3B6B76C}" type="datetime1">
              <a:rPr lang="it-IT" noProof="1" dirty="0" smtClean="0"/>
              <a:t>17/01/2023</a:t>
            </a:fld>
            <a:endParaRPr lang="it-IT" noProof="1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it-IT" noProof="1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it-IT" noProof="1" dirty="0" smtClean="0"/>
              <a:pPr rtl="0"/>
              <a:t>‹N›</a:t>
            </a:fld>
            <a:endParaRPr lang="it-IT" noProof="1"/>
          </a:p>
        </p:txBody>
      </p:sp>
      <p:sp>
        <p:nvSpPr>
          <p:cNvPr id="14" name="Casella di testo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rtl="0"/>
            <a:r>
              <a:rPr lang="it-IT" sz="8000" noProof="1">
                <a:solidFill>
                  <a:schemeClr val="tx1"/>
                </a:solidFill>
                <a:effectLst/>
              </a:rPr>
              <a:t>"</a:t>
            </a:r>
          </a:p>
        </p:txBody>
      </p:sp>
      <p:sp>
        <p:nvSpPr>
          <p:cNvPr id="15" name="Casella di testo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 rtl="0"/>
            <a:r>
              <a:rPr lang="it-IT" sz="8000" noProof="1">
                <a:solidFill>
                  <a:schemeClr val="tx1"/>
                </a:solidFill>
                <a:effectLst/>
              </a:rPr>
              <a:t>"</a:t>
            </a:r>
          </a:p>
        </p:txBody>
      </p:sp>
      <p:cxnSp>
        <p:nvCxnSpPr>
          <p:cNvPr id="19" name="Connettore diritto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358020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rtlCol="0" anchor="b">
            <a:normAutofit/>
          </a:bodyPr>
          <a:lstStyle>
            <a:lvl1pPr algn="l">
              <a:defRPr sz="3200" b="0" cap="none"/>
            </a:lvl1pPr>
          </a:lstStyle>
          <a:p>
            <a:pPr rtl="0"/>
            <a:r>
              <a:rPr lang="it-IT" noProof="1"/>
              <a:t>Fare clic per modificare lo stile del titolo dello schema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rtlCol="0"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it-IT" noProof="1"/>
              <a:t>Fare clic per modificare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9189766-6623-4C26-B121-B364AD78AA15}" type="datetime1">
              <a:rPr lang="it-IT" noProof="1" dirty="0" smtClean="0"/>
              <a:t>17/01/2023</a:t>
            </a:fld>
            <a:endParaRPr lang="it-IT" noProof="1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it-IT" noProof="1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it-IT" noProof="1" dirty="0" smtClean="0"/>
              <a:pPr rtl="0"/>
              <a:t>‹N›</a:t>
            </a:fld>
            <a:endParaRPr lang="it-IT" noProof="1"/>
          </a:p>
        </p:txBody>
      </p:sp>
    </p:spTree>
    <p:extLst>
      <p:ext uri="{BB962C8B-B14F-4D97-AF65-F5344CB8AC3E}">
        <p14:creationId xmlns:p14="http://schemas.microsoft.com/office/powerpoint/2010/main" val="23680684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 cita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rtlCol="0"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pPr rtl="0"/>
            <a:r>
              <a:rPr lang="it-IT" noProof="1"/>
              <a:t>Fare clic per modificare lo stile del titolo dello schema</a:t>
            </a:r>
          </a:p>
        </p:txBody>
      </p:sp>
      <p:sp>
        <p:nvSpPr>
          <p:cNvPr id="14" name="Segnaposto testo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rtlCol="0"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it-IT" noProof="1"/>
              <a:t>Fare clic per modificare gli stili del testo dello schema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rtlCol="0"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it-IT" noProof="1"/>
              <a:t>Fare clic per modificare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AEDE70C-456E-4477-8840-2A73FCF5C22F}" type="datetime1">
              <a:rPr lang="it-IT" noProof="1" dirty="0" smtClean="0"/>
              <a:t>17/01/2023</a:t>
            </a:fld>
            <a:endParaRPr lang="it-IT" noProof="1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it-IT" noProof="1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it-IT" noProof="1" dirty="0" smtClean="0"/>
              <a:pPr rtl="0"/>
              <a:t>‹N›</a:t>
            </a:fld>
            <a:endParaRPr lang="it-IT" noProof="1"/>
          </a:p>
        </p:txBody>
      </p:sp>
      <p:sp>
        <p:nvSpPr>
          <p:cNvPr id="12" name="Casella di testo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rtl="0"/>
            <a:r>
              <a:rPr lang="it-IT" sz="8000" noProof="1">
                <a:solidFill>
                  <a:schemeClr val="tx1"/>
                </a:solidFill>
                <a:effectLst/>
              </a:rPr>
              <a:t>"</a:t>
            </a:r>
          </a:p>
        </p:txBody>
      </p:sp>
      <p:sp>
        <p:nvSpPr>
          <p:cNvPr id="13" name="Casella di testo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 rtl="0"/>
            <a:r>
              <a:rPr lang="it-IT" sz="8000" noProof="1">
                <a:solidFill>
                  <a:schemeClr val="tx1"/>
                </a:solidFill>
                <a:effectLst/>
              </a:rPr>
              <a:t>"</a:t>
            </a:r>
          </a:p>
        </p:txBody>
      </p:sp>
      <p:cxnSp>
        <p:nvCxnSpPr>
          <p:cNvPr id="26" name="Connettore diritto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969454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 rtl="0"/>
            <a:r>
              <a:rPr lang="it-IT" noProof="1"/>
              <a:t>Fare clic per modificare lo stile del titolo dello schema</a:t>
            </a:r>
          </a:p>
        </p:txBody>
      </p:sp>
      <p:sp>
        <p:nvSpPr>
          <p:cNvPr id="11" name="Segnaposto testo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rtlCol="0"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it-IT" noProof="1"/>
              <a:t>Fare clic per modificare gli stili del testo dello schema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rtlCol="0"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it-IT" noProof="1"/>
              <a:t>Fare clic per modificare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4DBD411-6811-4FDB-B159-4B9F57182458}" type="datetime1">
              <a:rPr lang="it-IT" noProof="1" dirty="0" smtClean="0"/>
              <a:t>17/01/2023</a:t>
            </a:fld>
            <a:endParaRPr lang="it-IT" noProof="1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it-IT" noProof="1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it-IT" noProof="1" dirty="0" smtClean="0"/>
              <a:pPr rtl="0"/>
              <a:t>‹N›</a:t>
            </a:fld>
            <a:endParaRPr lang="it-IT" noProof="1"/>
          </a:p>
        </p:txBody>
      </p:sp>
      <p:cxnSp>
        <p:nvCxnSpPr>
          <p:cNvPr id="15" name="Connettore diritto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525281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/>
            </a:lvl1pPr>
          </a:lstStyle>
          <a:p>
            <a:pPr rtl="0"/>
            <a:r>
              <a:rPr lang="it-IT" noProof="1"/>
              <a:t>Fare clic per modificare lo stile del titolo dello schema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 anchor="t"/>
          <a:lstStyle/>
          <a:p>
            <a:pPr lvl="0" rtl="0"/>
            <a:r>
              <a:rPr lang="it-IT" noProof="1"/>
              <a:t>Fare clic per modificare gli stili del testo dello schema</a:t>
            </a:r>
          </a:p>
          <a:p>
            <a:pPr lvl="1" rtl="0"/>
            <a:r>
              <a:rPr lang="it-IT" noProof="1"/>
              <a:t>Secondo livello</a:t>
            </a:r>
          </a:p>
          <a:p>
            <a:pPr lvl="2" rtl="0"/>
            <a:r>
              <a:rPr lang="it-IT" noProof="1"/>
              <a:t>Terzo livello</a:t>
            </a:r>
          </a:p>
          <a:p>
            <a:pPr lvl="3" rtl="0"/>
            <a:r>
              <a:rPr lang="it-IT" noProof="1"/>
              <a:t>Quarto livello</a:t>
            </a:r>
          </a:p>
          <a:p>
            <a:pPr lvl="4" rtl="0"/>
            <a:r>
              <a:rPr lang="it-IT" noProof="1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03768FC-909D-4575-A9ED-9B9C4014898B}" type="datetime1">
              <a:rPr lang="it-IT" noProof="1" dirty="0" smtClean="0"/>
              <a:t>17/01/2023</a:t>
            </a:fld>
            <a:endParaRPr lang="it-IT" noProof="1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it-IT" noProof="1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it-IT" noProof="1" dirty="0" smtClean="0"/>
              <a:pPr rtl="0"/>
              <a:t>‹N›</a:t>
            </a:fld>
            <a:endParaRPr lang="it-IT" noProof="1"/>
          </a:p>
        </p:txBody>
      </p:sp>
      <p:cxnSp>
        <p:nvCxnSpPr>
          <p:cNvPr id="14" name="Connettore diritto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66672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 rtlCol="0"/>
          <a:lstStyle/>
          <a:p>
            <a:pPr rtl="0"/>
            <a:r>
              <a:rPr lang="it-IT" noProof="1"/>
              <a:t>Fare clic per modificare lo stile del titolo dello schema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rtlCol="0" anchor="t"/>
          <a:lstStyle/>
          <a:p>
            <a:pPr lvl="0" rtl="0"/>
            <a:r>
              <a:rPr lang="it-IT" noProof="1"/>
              <a:t>Fare clic per modificare gli stili del testo dello schema</a:t>
            </a:r>
          </a:p>
          <a:p>
            <a:pPr lvl="1" rtl="0"/>
            <a:r>
              <a:rPr lang="it-IT" noProof="1"/>
              <a:t>Secondo livello</a:t>
            </a:r>
          </a:p>
          <a:p>
            <a:pPr lvl="2" rtl="0"/>
            <a:r>
              <a:rPr lang="it-IT" noProof="1"/>
              <a:t>Terzo livello</a:t>
            </a:r>
          </a:p>
          <a:p>
            <a:pPr lvl="3" rtl="0"/>
            <a:r>
              <a:rPr lang="it-IT" noProof="1"/>
              <a:t>Quarto livello</a:t>
            </a:r>
          </a:p>
          <a:p>
            <a:pPr lvl="4" rtl="0"/>
            <a:r>
              <a:rPr lang="it-IT" noProof="1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A23E80A-A61D-4A45-A364-7139B264376D}" type="datetime1">
              <a:rPr lang="it-IT" noProof="1" dirty="0" smtClean="0"/>
              <a:t>17/01/2023</a:t>
            </a:fld>
            <a:endParaRPr lang="it-IT" noProof="1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it-IT" noProof="1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it-IT" noProof="1" dirty="0" smtClean="0"/>
              <a:pPr rtl="0"/>
              <a:t>‹N›</a:t>
            </a:fld>
            <a:endParaRPr lang="it-IT" noProof="1"/>
          </a:p>
        </p:txBody>
      </p:sp>
      <p:cxnSp>
        <p:nvCxnSpPr>
          <p:cNvPr id="14" name="Connettore diritto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8015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magine 6" descr="HD-PanelContent-GrommetsCombined.png"/>
          <p:cNvPicPr>
            <a:picLocks noChangeAspect="1"/>
          </p:cNvPicPr>
          <p:nvPr/>
        </p:nvPicPr>
        <p:blipFill>
          <a:blip r:embed="rId1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it-IT" noProof="1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 rtl="0"/>
            <a:r>
              <a:rPr lang="it-IT" noProof="1"/>
              <a:t>Fare clic per modificare gli stili del testo dello schema</a:t>
            </a:r>
          </a:p>
          <a:p>
            <a:pPr lvl="1" rtl="0"/>
            <a:r>
              <a:rPr lang="it-IT" noProof="1"/>
              <a:t>Secondo livello</a:t>
            </a:r>
          </a:p>
          <a:p>
            <a:pPr lvl="2" rtl="0"/>
            <a:r>
              <a:rPr lang="it-IT" noProof="1"/>
              <a:t>Terzo livello</a:t>
            </a:r>
          </a:p>
          <a:p>
            <a:pPr lvl="3" rtl="0"/>
            <a:r>
              <a:rPr lang="it-IT" noProof="1"/>
              <a:t>Quarto livello</a:t>
            </a:r>
          </a:p>
          <a:p>
            <a:pPr lvl="4" rtl="0"/>
            <a:r>
              <a:rPr lang="it-IT" noProof="1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 rtl="0"/>
            <a:fld id="{680F6A45-AEB9-48EE-BFEB-A6A07E958A62}" type="datetime1">
              <a:rPr lang="it-IT" noProof="1" dirty="0" smtClean="0"/>
              <a:t>17/01/2023</a:t>
            </a:fld>
            <a:endParaRPr lang="it-IT" noProof="1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 rtl="0"/>
            <a:endParaRPr lang="it-IT" noProof="1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 rtl="0"/>
            <a:fld id="{D57F1E4F-1CFF-5643-939E-217C01CDF565}" type="slidenum">
              <a:rPr lang="it-IT" noProof="1" dirty="0" smtClean="0"/>
              <a:pPr rtl="0"/>
              <a:t>‹N›</a:t>
            </a:fld>
            <a:endParaRPr lang="it-IT" noProof="1"/>
          </a:p>
        </p:txBody>
      </p:sp>
    </p:spTree>
    <p:extLst>
      <p:ext uri="{BB962C8B-B14F-4D97-AF65-F5344CB8AC3E}">
        <p14:creationId xmlns:p14="http://schemas.microsoft.com/office/powerpoint/2010/main" val="11706508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  <p:sldLayoutId id="2147483701" r:id="rId13"/>
    <p:sldLayoutId id="2147483702" r:id="rId14"/>
    <p:sldLayoutId id="2147483703" r:id="rId15"/>
    <p:sldLayoutId id="2147483704" r:id="rId16"/>
    <p:sldLayoutId id="2147483705" r:id="rId17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e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2634134" y="4877637"/>
            <a:ext cx="713073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4000" dirty="0"/>
              <a:t>LA SCUOLA DELLE ENERGIE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-747189"/>
            <a:ext cx="11699631" cy="6245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ttangolo 4"/>
          <p:cNvSpPr/>
          <p:nvPr/>
        </p:nvSpPr>
        <p:spPr>
          <a:xfrm>
            <a:off x="1191463" y="3634806"/>
            <a:ext cx="993252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it-IT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Accademia della luce interiore</a:t>
            </a:r>
            <a:endParaRPr lang="it-IT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Rettangolo 6"/>
          <p:cNvSpPr/>
          <p:nvPr/>
        </p:nvSpPr>
        <p:spPr>
          <a:xfrm>
            <a:off x="1191463" y="3658904"/>
            <a:ext cx="993252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it-IT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Accademia della luce interiore</a:t>
            </a:r>
            <a:endParaRPr lang="it-IT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207866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 descr="Spiaggia rocciosa&#10;&#10;">
            <a:extLst>
              <a:ext uri="{FF2B5EF4-FFF2-40B4-BE49-F238E27FC236}">
                <a16:creationId xmlns="" xmlns:a16="http://schemas.microsoft.com/office/drawing/2014/main" id="{1D741830-4E4E-4CA5-B92A-047E598CB2C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" name="Gruppo 9">
            <a:extLst>
              <a:ext uri="{FF2B5EF4-FFF2-40B4-BE49-F238E27FC236}">
                <a16:creationId xmlns="" xmlns:a16="http://schemas.microsoft.com/office/drawing/2014/main" id="{EF41A68A-8CD1-4105-B4EC-A56286CB0F4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2202616" y="1411015"/>
            <a:ext cx="7808159" cy="4103960"/>
            <a:chOff x="2202616" y="1411015"/>
            <a:chExt cx="7808159" cy="4103960"/>
          </a:xfrm>
        </p:grpSpPr>
        <p:sp>
          <p:nvSpPr>
            <p:cNvPr id="11" name="Figura a mano libera 16">
              <a:extLst>
                <a:ext uri="{FF2B5EF4-FFF2-40B4-BE49-F238E27FC236}">
                  <a16:creationId xmlns="" xmlns:a16="http://schemas.microsoft.com/office/drawing/2014/main" id="{7B955F46-02E4-4A82-96F5-CBAFDD4A74F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>
              <a:off x="2202616" y="1411015"/>
              <a:ext cx="7808159" cy="4103960"/>
            </a:xfrm>
            <a:custGeom>
              <a:avLst/>
              <a:gdLst>
                <a:gd name="connsiteX0" fmla="*/ 7589084 w 7808159"/>
                <a:gd name="connsiteY0" fmla="*/ 3803605 h 4103960"/>
                <a:gd name="connsiteX1" fmla="*/ 7512884 w 7808159"/>
                <a:gd name="connsiteY1" fmla="*/ 3879805 h 4103960"/>
                <a:gd name="connsiteX2" fmla="*/ 7589084 w 7808159"/>
                <a:gd name="connsiteY2" fmla="*/ 3956005 h 4103960"/>
                <a:gd name="connsiteX3" fmla="*/ 7665284 w 7808159"/>
                <a:gd name="connsiteY3" fmla="*/ 3879805 h 4103960"/>
                <a:gd name="connsiteX4" fmla="*/ 7589084 w 7808159"/>
                <a:gd name="connsiteY4" fmla="*/ 3803605 h 4103960"/>
                <a:gd name="connsiteX5" fmla="*/ 197684 w 7808159"/>
                <a:gd name="connsiteY5" fmla="*/ 3803605 h 4103960"/>
                <a:gd name="connsiteX6" fmla="*/ 121484 w 7808159"/>
                <a:gd name="connsiteY6" fmla="*/ 3879805 h 4103960"/>
                <a:gd name="connsiteX7" fmla="*/ 197684 w 7808159"/>
                <a:gd name="connsiteY7" fmla="*/ 3956005 h 4103960"/>
                <a:gd name="connsiteX8" fmla="*/ 273884 w 7808159"/>
                <a:gd name="connsiteY8" fmla="*/ 3879805 h 4103960"/>
                <a:gd name="connsiteX9" fmla="*/ 197684 w 7808159"/>
                <a:gd name="connsiteY9" fmla="*/ 3803605 h 4103960"/>
                <a:gd name="connsiteX10" fmla="*/ 7604324 w 7808159"/>
                <a:gd name="connsiteY10" fmla="*/ 130765 h 4103960"/>
                <a:gd name="connsiteX11" fmla="*/ 7528124 w 7808159"/>
                <a:gd name="connsiteY11" fmla="*/ 206965 h 4103960"/>
                <a:gd name="connsiteX12" fmla="*/ 7604324 w 7808159"/>
                <a:gd name="connsiteY12" fmla="*/ 283165 h 4103960"/>
                <a:gd name="connsiteX13" fmla="*/ 7680524 w 7808159"/>
                <a:gd name="connsiteY13" fmla="*/ 206965 h 4103960"/>
                <a:gd name="connsiteX14" fmla="*/ 7604324 w 7808159"/>
                <a:gd name="connsiteY14" fmla="*/ 130765 h 4103960"/>
                <a:gd name="connsiteX15" fmla="*/ 197684 w 7808159"/>
                <a:gd name="connsiteY15" fmla="*/ 130765 h 4103960"/>
                <a:gd name="connsiteX16" fmla="*/ 121484 w 7808159"/>
                <a:gd name="connsiteY16" fmla="*/ 206965 h 4103960"/>
                <a:gd name="connsiteX17" fmla="*/ 197684 w 7808159"/>
                <a:gd name="connsiteY17" fmla="*/ 283165 h 4103960"/>
                <a:gd name="connsiteX18" fmla="*/ 273884 w 7808159"/>
                <a:gd name="connsiteY18" fmla="*/ 206965 h 4103960"/>
                <a:gd name="connsiteX19" fmla="*/ 197684 w 7808159"/>
                <a:gd name="connsiteY19" fmla="*/ 130765 h 4103960"/>
                <a:gd name="connsiteX20" fmla="*/ 0 w 7808159"/>
                <a:gd name="connsiteY20" fmla="*/ 0 h 4103960"/>
                <a:gd name="connsiteX21" fmla="*/ 7808159 w 7808159"/>
                <a:gd name="connsiteY21" fmla="*/ 0 h 4103960"/>
                <a:gd name="connsiteX22" fmla="*/ 7808159 w 7808159"/>
                <a:gd name="connsiteY22" fmla="*/ 4103960 h 4103960"/>
                <a:gd name="connsiteX23" fmla="*/ 0 w 7808159"/>
                <a:gd name="connsiteY23" fmla="*/ 4103960 h 41039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7808159" h="4103960">
                  <a:moveTo>
                    <a:pt x="7589084" y="3803605"/>
                  </a:moveTo>
                  <a:cubicBezTo>
                    <a:pt x="7547000" y="3803605"/>
                    <a:pt x="7512884" y="3837721"/>
                    <a:pt x="7512884" y="3879805"/>
                  </a:cubicBezTo>
                  <a:cubicBezTo>
                    <a:pt x="7512884" y="3921889"/>
                    <a:pt x="7547000" y="3956005"/>
                    <a:pt x="7589084" y="3956005"/>
                  </a:cubicBezTo>
                  <a:cubicBezTo>
                    <a:pt x="7631168" y="3956005"/>
                    <a:pt x="7665284" y="3921889"/>
                    <a:pt x="7665284" y="3879805"/>
                  </a:cubicBezTo>
                  <a:cubicBezTo>
                    <a:pt x="7665284" y="3837721"/>
                    <a:pt x="7631168" y="3803605"/>
                    <a:pt x="7589084" y="3803605"/>
                  </a:cubicBezTo>
                  <a:close/>
                  <a:moveTo>
                    <a:pt x="197684" y="3803605"/>
                  </a:moveTo>
                  <a:cubicBezTo>
                    <a:pt x="155600" y="3803605"/>
                    <a:pt x="121484" y="3837721"/>
                    <a:pt x="121484" y="3879805"/>
                  </a:cubicBezTo>
                  <a:cubicBezTo>
                    <a:pt x="121484" y="3921889"/>
                    <a:pt x="155600" y="3956005"/>
                    <a:pt x="197684" y="3956005"/>
                  </a:cubicBezTo>
                  <a:cubicBezTo>
                    <a:pt x="239768" y="3956005"/>
                    <a:pt x="273884" y="3921889"/>
                    <a:pt x="273884" y="3879805"/>
                  </a:cubicBezTo>
                  <a:cubicBezTo>
                    <a:pt x="273884" y="3837721"/>
                    <a:pt x="239768" y="3803605"/>
                    <a:pt x="197684" y="3803605"/>
                  </a:cubicBezTo>
                  <a:close/>
                  <a:moveTo>
                    <a:pt x="7604324" y="130765"/>
                  </a:moveTo>
                  <a:cubicBezTo>
                    <a:pt x="7562240" y="130765"/>
                    <a:pt x="7528124" y="164881"/>
                    <a:pt x="7528124" y="206965"/>
                  </a:cubicBezTo>
                  <a:cubicBezTo>
                    <a:pt x="7528124" y="249049"/>
                    <a:pt x="7562240" y="283165"/>
                    <a:pt x="7604324" y="283165"/>
                  </a:cubicBezTo>
                  <a:cubicBezTo>
                    <a:pt x="7646408" y="283165"/>
                    <a:pt x="7680524" y="249049"/>
                    <a:pt x="7680524" y="206965"/>
                  </a:cubicBezTo>
                  <a:cubicBezTo>
                    <a:pt x="7680524" y="164881"/>
                    <a:pt x="7646408" y="130765"/>
                    <a:pt x="7604324" y="130765"/>
                  </a:cubicBezTo>
                  <a:close/>
                  <a:moveTo>
                    <a:pt x="197684" y="130765"/>
                  </a:moveTo>
                  <a:cubicBezTo>
                    <a:pt x="155600" y="130765"/>
                    <a:pt x="121484" y="164881"/>
                    <a:pt x="121484" y="206965"/>
                  </a:cubicBezTo>
                  <a:cubicBezTo>
                    <a:pt x="121484" y="249049"/>
                    <a:pt x="155600" y="283165"/>
                    <a:pt x="197684" y="283165"/>
                  </a:cubicBezTo>
                  <a:cubicBezTo>
                    <a:pt x="239768" y="283165"/>
                    <a:pt x="273884" y="249049"/>
                    <a:pt x="273884" y="206965"/>
                  </a:cubicBezTo>
                  <a:cubicBezTo>
                    <a:pt x="273884" y="164881"/>
                    <a:pt x="239768" y="130765"/>
                    <a:pt x="197684" y="130765"/>
                  </a:cubicBezTo>
                  <a:close/>
                  <a:moveTo>
                    <a:pt x="0" y="0"/>
                  </a:moveTo>
                  <a:lnTo>
                    <a:pt x="7808159" y="0"/>
                  </a:lnTo>
                  <a:lnTo>
                    <a:pt x="7808159" y="4103960"/>
                  </a:lnTo>
                  <a:lnTo>
                    <a:pt x="0" y="4103960"/>
                  </a:lnTo>
                  <a:close/>
                </a:path>
              </a:pathLst>
            </a:custGeom>
            <a:blipFill dpi="0" rotWithShape="1">
              <a:blip r:embed="rId5">
                <a:alphaModFix amt="83000"/>
                <a:duotone>
                  <a:schemeClr val="bg2">
                    <a:shade val="45000"/>
                    <a:satMod val="135000"/>
                  </a:schemeClr>
                  <a:prstClr val="white"/>
                </a:duotone>
              </a:blip>
              <a:srcRect/>
              <a:tile tx="0" ty="0" sx="90000" sy="100000" flip="none" algn="ctr"/>
            </a:blipFill>
            <a:ln>
              <a:noFill/>
            </a:ln>
            <a:effectLst>
              <a:outerShdw blurRad="114300" dist="127000" dir="5400000" sx="99000" sy="99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woPt" dir="t"/>
            </a:scene3d>
            <a:sp3d contourW="6350">
              <a:bevelT w="12700" h="0" prst="coolSlant"/>
              <a:contourClr>
                <a:schemeClr val="bg2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it-IT" noProof="1"/>
            </a:p>
          </p:txBody>
        </p:sp>
        <p:grpSp>
          <p:nvGrpSpPr>
            <p:cNvPr id="12" name="Gruppo 11">
              <a:extLst>
                <a:ext uri="{FF2B5EF4-FFF2-40B4-BE49-F238E27FC236}">
                  <a16:creationId xmlns="" xmlns:a16="http://schemas.microsoft.com/office/drawing/2014/main" id="{879775EF-026C-4E4A-873B-185915FB4FC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GrpSpPr>
          <p:grpSpPr>
            <a:xfrm>
              <a:off x="2278995" y="1501257"/>
              <a:ext cx="7645811" cy="3928374"/>
              <a:chOff x="2278995" y="1501257"/>
              <a:chExt cx="7645811" cy="3928374"/>
            </a:xfrm>
          </p:grpSpPr>
          <p:sp>
            <p:nvSpPr>
              <p:cNvPr id="13" name="Anello 19">
                <a:extLst>
                  <a:ext uri="{FF2B5EF4-FFF2-40B4-BE49-F238E27FC236}">
                    <a16:creationId xmlns="" xmlns:a16="http://schemas.microsoft.com/office/drawing/2014/main" id="{400D0967-F02F-4275-8520-75D52A1DF662}"/>
                  </a:ext>
                  <a:ext uri="{C183D7F6-B498-43B3-948B-1728B52AA6E4}">
                    <adec:decorative xmlns=""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="" xmlns:p16="http://schemas.microsoft.com/office/powerpoint/2015/main" val="1"/>
                  </p:ext>
                </p:extLst>
              </p:nvPr>
            </p:nvSpPr>
            <p:spPr>
              <a:xfrm>
                <a:off x="9677918" y="1501257"/>
                <a:ext cx="246888" cy="246888"/>
              </a:xfrm>
              <a:prstGeom prst="donut">
                <a:avLst>
                  <a:gd name="adj" fmla="val 26304"/>
                </a:avLst>
              </a:prstGeom>
              <a:gradFill>
                <a:gsLst>
                  <a:gs pos="20000">
                    <a:srgbClr val="949494"/>
                  </a:gs>
                  <a:gs pos="30000">
                    <a:srgbClr val="B2B2B2"/>
                  </a:gs>
                  <a:gs pos="51000">
                    <a:srgbClr val="E0DEDE">
                      <a:lumMod val="92000"/>
                    </a:srgbClr>
                  </a:gs>
                  <a:gs pos="8000">
                    <a:schemeClr val="bg1">
                      <a:lumMod val="41000"/>
                      <a:lumOff val="59000"/>
                    </a:schemeClr>
                  </a:gs>
                  <a:gs pos="89000">
                    <a:srgbClr val="7A7A7A"/>
                  </a:gs>
                </a:gsLst>
                <a:lin ang="3600000" scaled="0"/>
              </a:gradFill>
              <a:ln>
                <a:noFill/>
              </a:ln>
              <a:effectLst>
                <a:outerShdw blurRad="63500" sx="101000" sy="101000" algn="ctr" rotWithShape="0">
                  <a:prstClr val="black">
                    <a:alpha val="48000"/>
                  </a:prstClr>
                </a:outerShdw>
              </a:effectLst>
              <a:scene3d>
                <a:camera prst="orthographicFront"/>
                <a:lightRig rig="threePt" dir="t">
                  <a:rot lat="0" lon="0" rev="21360000"/>
                </a:lightRig>
              </a:scene3d>
              <a:sp3d>
                <a:bevelT w="19050" h="31750"/>
                <a:contourClr>
                  <a:srgbClr val="F1F1F1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it-IT" noProof="1">
                  <a:solidFill>
                    <a:schemeClr val="tx1"/>
                  </a:solidFill>
                </a:endParaRPr>
              </a:p>
            </p:txBody>
          </p:sp>
          <p:sp>
            <p:nvSpPr>
              <p:cNvPr id="14" name="Anello 21">
                <a:extLst>
                  <a:ext uri="{FF2B5EF4-FFF2-40B4-BE49-F238E27FC236}">
                    <a16:creationId xmlns="" xmlns:a16="http://schemas.microsoft.com/office/drawing/2014/main" id="{B4B16BA1-0F90-43DD-9D6C-6F196A15A30B}"/>
                  </a:ext>
                  <a:ext uri="{C183D7F6-B498-43B3-948B-1728B52AA6E4}">
                    <adec:decorative xmlns=""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="" xmlns:p16="http://schemas.microsoft.com/office/powerpoint/2015/main" val="1"/>
                  </p:ext>
                </p:extLst>
              </p:nvPr>
            </p:nvSpPr>
            <p:spPr>
              <a:xfrm>
                <a:off x="9673719" y="5174722"/>
                <a:ext cx="246888" cy="246888"/>
              </a:xfrm>
              <a:prstGeom prst="donut">
                <a:avLst>
                  <a:gd name="adj" fmla="val 26304"/>
                </a:avLst>
              </a:prstGeom>
              <a:gradFill>
                <a:gsLst>
                  <a:gs pos="20000">
                    <a:srgbClr val="949494"/>
                  </a:gs>
                  <a:gs pos="30000">
                    <a:srgbClr val="B2B2B2"/>
                  </a:gs>
                  <a:gs pos="51000">
                    <a:srgbClr val="E0DEDE">
                      <a:lumMod val="92000"/>
                    </a:srgbClr>
                  </a:gs>
                  <a:gs pos="8000">
                    <a:schemeClr val="bg1">
                      <a:lumMod val="41000"/>
                      <a:lumOff val="59000"/>
                    </a:schemeClr>
                  </a:gs>
                  <a:gs pos="89000">
                    <a:srgbClr val="7A7A7A"/>
                  </a:gs>
                </a:gsLst>
                <a:lin ang="3600000" scaled="0"/>
              </a:gradFill>
              <a:ln>
                <a:noFill/>
              </a:ln>
              <a:effectLst>
                <a:outerShdw blurRad="63500" sx="101000" sy="101000" algn="ctr" rotWithShape="0">
                  <a:prstClr val="black">
                    <a:alpha val="48000"/>
                  </a:prstClr>
                </a:outerShdw>
              </a:effectLst>
              <a:scene3d>
                <a:camera prst="orthographicFront"/>
                <a:lightRig rig="threePt" dir="t">
                  <a:rot lat="0" lon="0" rev="21360000"/>
                </a:lightRig>
              </a:scene3d>
              <a:sp3d>
                <a:bevelT w="19050" h="31750"/>
                <a:contourClr>
                  <a:srgbClr val="F1F1F1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it-IT" noProof="1">
                  <a:solidFill>
                    <a:schemeClr val="tx1"/>
                  </a:solidFill>
                </a:endParaRPr>
              </a:p>
            </p:txBody>
          </p:sp>
          <p:sp>
            <p:nvSpPr>
              <p:cNvPr id="15" name="Anello 22">
                <a:extLst>
                  <a:ext uri="{FF2B5EF4-FFF2-40B4-BE49-F238E27FC236}">
                    <a16:creationId xmlns="" xmlns:a16="http://schemas.microsoft.com/office/drawing/2014/main" id="{7B652CBC-3D51-4C0E-8DDE-2C4A49B387D1}"/>
                  </a:ext>
                  <a:ext uri="{C183D7F6-B498-43B3-948B-1728B52AA6E4}">
                    <adec:decorative xmlns=""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="" xmlns:p16="http://schemas.microsoft.com/office/powerpoint/2015/main" val="1"/>
                  </p:ext>
                </p:extLst>
              </p:nvPr>
            </p:nvSpPr>
            <p:spPr>
              <a:xfrm>
                <a:off x="2278995" y="1501257"/>
                <a:ext cx="246888" cy="246888"/>
              </a:xfrm>
              <a:prstGeom prst="donut">
                <a:avLst>
                  <a:gd name="adj" fmla="val 26304"/>
                </a:avLst>
              </a:prstGeom>
              <a:gradFill>
                <a:gsLst>
                  <a:gs pos="20000">
                    <a:srgbClr val="949494"/>
                  </a:gs>
                  <a:gs pos="30000">
                    <a:srgbClr val="B2B2B2"/>
                  </a:gs>
                  <a:gs pos="51000">
                    <a:srgbClr val="E0DEDE">
                      <a:lumMod val="92000"/>
                    </a:srgbClr>
                  </a:gs>
                  <a:gs pos="8000">
                    <a:schemeClr val="bg1">
                      <a:lumMod val="41000"/>
                      <a:lumOff val="59000"/>
                    </a:schemeClr>
                  </a:gs>
                  <a:gs pos="89000">
                    <a:srgbClr val="7A7A7A"/>
                  </a:gs>
                </a:gsLst>
                <a:lin ang="3600000" scaled="0"/>
              </a:gradFill>
              <a:ln>
                <a:noFill/>
              </a:ln>
              <a:effectLst>
                <a:outerShdw blurRad="63500" sx="101000" sy="101000" algn="ctr" rotWithShape="0">
                  <a:prstClr val="black">
                    <a:alpha val="48000"/>
                  </a:prstClr>
                </a:outerShdw>
              </a:effectLst>
              <a:scene3d>
                <a:camera prst="orthographicFront"/>
                <a:lightRig rig="threePt" dir="t">
                  <a:rot lat="0" lon="0" rev="21360000"/>
                </a:lightRig>
              </a:scene3d>
              <a:sp3d>
                <a:bevelT w="19050" h="31750"/>
                <a:contourClr>
                  <a:srgbClr val="F1F1F1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it-IT" noProof="1">
                  <a:solidFill>
                    <a:schemeClr val="tx1"/>
                  </a:solidFill>
                </a:endParaRPr>
              </a:p>
            </p:txBody>
          </p:sp>
          <p:sp>
            <p:nvSpPr>
              <p:cNvPr id="16" name="Anello 23">
                <a:extLst>
                  <a:ext uri="{FF2B5EF4-FFF2-40B4-BE49-F238E27FC236}">
                    <a16:creationId xmlns="" xmlns:a16="http://schemas.microsoft.com/office/drawing/2014/main" id="{3AFF0419-6554-4FDD-93AB-8A8C45FF5B0C}"/>
                  </a:ext>
                  <a:ext uri="{C183D7F6-B498-43B3-948B-1728B52AA6E4}">
                    <adec:decorative xmlns=""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="" xmlns:p16="http://schemas.microsoft.com/office/powerpoint/2015/main" val="1"/>
                  </p:ext>
                </p:extLst>
              </p:nvPr>
            </p:nvSpPr>
            <p:spPr>
              <a:xfrm>
                <a:off x="2278995" y="5182743"/>
                <a:ext cx="246888" cy="246888"/>
              </a:xfrm>
              <a:prstGeom prst="donut">
                <a:avLst>
                  <a:gd name="adj" fmla="val 26304"/>
                </a:avLst>
              </a:prstGeom>
              <a:gradFill>
                <a:gsLst>
                  <a:gs pos="20000">
                    <a:srgbClr val="949494"/>
                  </a:gs>
                  <a:gs pos="30000">
                    <a:srgbClr val="B2B2B2"/>
                  </a:gs>
                  <a:gs pos="51000">
                    <a:srgbClr val="E0DEDE">
                      <a:lumMod val="92000"/>
                    </a:srgbClr>
                  </a:gs>
                  <a:gs pos="8000">
                    <a:schemeClr val="bg1">
                      <a:lumMod val="41000"/>
                      <a:lumOff val="59000"/>
                    </a:schemeClr>
                  </a:gs>
                  <a:gs pos="89000">
                    <a:srgbClr val="7A7A7A"/>
                  </a:gs>
                </a:gsLst>
                <a:lin ang="3600000" scaled="0"/>
              </a:gradFill>
              <a:ln>
                <a:noFill/>
              </a:ln>
              <a:effectLst>
                <a:outerShdw blurRad="63500" sx="101000" sy="101000" algn="ctr" rotWithShape="0">
                  <a:prstClr val="black">
                    <a:alpha val="48000"/>
                  </a:prstClr>
                </a:outerShdw>
              </a:effectLst>
              <a:scene3d>
                <a:camera prst="orthographicFront"/>
                <a:lightRig rig="threePt" dir="t">
                  <a:rot lat="0" lon="0" rev="21360000"/>
                </a:lightRig>
              </a:scene3d>
              <a:sp3d>
                <a:bevelT w="19050" h="31750"/>
                <a:contourClr>
                  <a:srgbClr val="F1F1F1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it-IT" noProof="1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2" name="Titolo 1">
            <a:extLst>
              <a:ext uri="{FF2B5EF4-FFF2-40B4-BE49-F238E27FC236}">
                <a16:creationId xmlns="" xmlns:a16="http://schemas.microsoft.com/office/drawing/2014/main" id="{D4774D57-151E-4936-9AF4-E70073D4EB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rtlCol="0">
            <a:noAutofit/>
          </a:bodyPr>
          <a:lstStyle/>
          <a:p>
            <a:pPr rtl="0"/>
            <a:r>
              <a:rPr lang="it-IT" sz="3200" noProof="1"/>
              <a:t>LA SCUOLA DELLE ENERGIE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="" xmlns:a16="http://schemas.microsoft.com/office/drawing/2014/main" id="{C5370FC1-A32E-43A6-9E96-92974CB54F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rtlCol="0">
            <a:normAutofit lnSpcReduction="10000"/>
          </a:bodyPr>
          <a:lstStyle/>
          <a:p>
            <a:pPr algn="just" rtl="0"/>
            <a:r>
              <a:rPr lang="it-IT" b="1" i="1" noProof="1"/>
              <a:t>Inner Light Academy </a:t>
            </a:r>
            <a:r>
              <a:rPr lang="it-IT" noProof="1"/>
              <a:t>ovvero </a:t>
            </a:r>
            <a:r>
              <a:rPr lang="it-IT" b="1" noProof="1" smtClean="0"/>
              <a:t>I.L.A.</a:t>
            </a:r>
            <a:r>
              <a:rPr lang="it-IT" noProof="1" smtClean="0"/>
              <a:t> </a:t>
            </a:r>
            <a:r>
              <a:rPr lang="it-IT" noProof="1"/>
              <a:t>viene strutturata in ragione dei tre livelli o piani dell'essere umano: fisico, animico, spirituale. Essa si svilupperà attraverso vari settori di esperienza interdipendenti:</a:t>
            </a:r>
          </a:p>
        </p:txBody>
      </p:sp>
      <p:cxnSp>
        <p:nvCxnSpPr>
          <p:cNvPr id="18" name="Connettore diritto 17">
            <a:extLst>
              <a:ext uri="{FF2B5EF4-FFF2-40B4-BE49-F238E27FC236}">
                <a16:creationId xmlns="" xmlns:a16="http://schemas.microsoft.com/office/drawing/2014/main" id="{5F310D7E-8F1E-4C2F-8824-E43E043DD85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Immagine 5">
            <a:extLst>
              <a:ext uri="{FF2B5EF4-FFF2-40B4-BE49-F238E27FC236}">
                <a16:creationId xmlns="" xmlns:a16="http://schemas.microsoft.com/office/drawing/2014/main" id="{E18A5714-D4F6-4F80-9C45-ABA0B0AEDD4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89763" y="865499"/>
            <a:ext cx="4033863" cy="2521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9134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21C7DE69-9246-4C6D-B903-F8ACF4C0E8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</p:spPr>
        <p:txBody>
          <a:bodyPr rtlCol="0">
            <a:normAutofit/>
          </a:bodyPr>
          <a:lstStyle/>
          <a:p>
            <a:pPr rtl="0"/>
            <a:r>
              <a:rPr lang="it-IT" noProof="1">
                <a:solidFill>
                  <a:srgbClr val="262626"/>
                </a:solidFill>
              </a:rPr>
              <a:t>S.E.E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="" xmlns:a16="http://schemas.microsoft.com/office/drawing/2014/main" id="{ACD80EDA-B237-4347-AFC2-AD340983ED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it-IT" sz="3200" dirty="0"/>
              <a:t>(sviluppo - energia - evoluzione) - in quest'ambito si studieranno e sperimenteranno il contesto energetico inerente l'essere umano dalla energia meccanica del piano della materia densa fino a quella spirituale.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973" y="476251"/>
            <a:ext cx="3351335" cy="1528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64983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21C7DE69-9246-4C6D-B903-F8ACF4C0E8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</p:spPr>
        <p:txBody>
          <a:bodyPr rtlCol="0">
            <a:normAutofit/>
          </a:bodyPr>
          <a:lstStyle/>
          <a:p>
            <a:pPr rtl="0"/>
            <a:r>
              <a:rPr lang="it-IT" noProof="1">
                <a:solidFill>
                  <a:srgbClr val="262626"/>
                </a:solidFill>
              </a:rPr>
              <a:t>CO. CO. O. N.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="" xmlns:a16="http://schemas.microsoft.com/office/drawing/2014/main" id="{ACD80EDA-B237-4347-AFC2-AD340983ED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it-IT" sz="3200" dirty="0"/>
              <a:t>(Consapevolezza e coerenza operativa dei </a:t>
            </a:r>
            <a:r>
              <a:rPr lang="it-IT" sz="3200" dirty="0" err="1"/>
              <a:t>nadi</a:t>
            </a:r>
            <a:r>
              <a:rPr lang="it-IT" sz="3200" dirty="0"/>
              <a:t>) - questo lavoro si svilupperà sul piano di consapevolezza dell'essere umano, interessando lo studio della percezione e del contatto dei sensi con la mente fino a sondare i flussi sottili del prana nei circuiti energetici (</a:t>
            </a:r>
            <a:r>
              <a:rPr lang="it-IT" sz="3200" dirty="0" err="1"/>
              <a:t>nadi</a:t>
            </a:r>
            <a:r>
              <a:rPr lang="it-IT" sz="3200" dirty="0"/>
              <a:t>) del corpo vitale.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358" y="476251"/>
            <a:ext cx="3527180" cy="1609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72830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="" xmlns:a16="http://schemas.microsoft.com/office/drawing/2014/main" id="{21C7DE69-9246-4C6D-B903-F8ACF4C0E8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</p:spPr>
        <p:txBody>
          <a:bodyPr rtlCol="0">
            <a:normAutofit/>
          </a:bodyPr>
          <a:lstStyle/>
          <a:p>
            <a:pPr rtl="0"/>
            <a:r>
              <a:rPr lang="it-IT" noProof="1">
                <a:solidFill>
                  <a:srgbClr val="262626"/>
                </a:solidFill>
              </a:rPr>
              <a:t>COE. LUM.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="" xmlns:a16="http://schemas.microsoft.com/office/drawing/2014/main" id="{ACD80EDA-B237-4347-AFC2-AD340983ED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it-IT" sz="3200" dirty="0"/>
              <a:t>(Coerenza luminosa) - improntata all'esperienza delle connessioni coscienziali dei vari livelli energetici e frequenziali delle varie dimensioni dei piani dell'essere umano. </a:t>
            </a:r>
            <a:r>
              <a:rPr lang="it-IT" sz="3200" dirty="0" err="1" smtClean="0"/>
              <a:t>Coe.lum</a:t>
            </a:r>
            <a:r>
              <a:rPr lang="it-IT" sz="3200" dirty="0" smtClean="0"/>
              <a:t>. </a:t>
            </a:r>
            <a:r>
              <a:rPr lang="it-IT" sz="3200" dirty="0"/>
              <a:t>è uno stadio operativo avanzato.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292" y="520971"/>
            <a:ext cx="3341077" cy="1524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29346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5150067" y="414498"/>
            <a:ext cx="18918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it-IT" sz="5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I.L.A.</a:t>
            </a:r>
            <a:endParaRPr lang="it-IT" sz="5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6" name="Rettangolo 5"/>
          <p:cNvSpPr/>
          <p:nvPr/>
        </p:nvSpPr>
        <p:spPr>
          <a:xfrm>
            <a:off x="4191658" y="1480755"/>
            <a:ext cx="36211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it-IT" sz="54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programma</a:t>
            </a:r>
            <a:endParaRPr lang="it-IT" sz="5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1289538" y="3888066"/>
            <a:ext cx="9676275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it-IT" sz="2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Verterà sul</a:t>
            </a:r>
            <a:r>
              <a:rPr lang="it-IT" sz="2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l’esperienza dello studio delle varie energie inerenti la sfera umana, dall’energia meccanica del contesto ambientale a quella interiore psichica dell’essere umano</a:t>
            </a:r>
            <a:r>
              <a:rPr lang="it-IT" sz="2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, la comprensione delle loro dinamiche e finalità, per armonizzarsi con esse e utilizzarle al fine di uno sviluppo della Consapevolezza individuale e della Coscienza.</a:t>
            </a:r>
            <a:endParaRPr lang="it-IT" sz="2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1" name="Rettangolo 10"/>
          <p:cNvSpPr/>
          <p:nvPr/>
        </p:nvSpPr>
        <p:spPr>
          <a:xfrm>
            <a:off x="2283090" y="2400290"/>
            <a:ext cx="743825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rtl="0">
              <a:buNone/>
            </a:pPr>
            <a:r>
              <a:rPr lang="it-IT" sz="4800" b="1" kern="10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Poor Richard"/>
              </a:rPr>
              <a:t>S.E.E.</a:t>
            </a:r>
          </a:p>
          <a:p>
            <a:pPr algn="ctr" rtl="0">
              <a:buNone/>
            </a:pPr>
            <a:r>
              <a:rPr lang="it-IT" sz="4800" b="1" kern="10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Poor Richard"/>
              </a:rPr>
              <a:t>Sviluppo - Energia - Evoluzione</a:t>
            </a:r>
            <a:endParaRPr lang="it-IT" sz="4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709" y="488450"/>
            <a:ext cx="2798762" cy="1276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ttangolo 4"/>
          <p:cNvSpPr/>
          <p:nvPr/>
        </p:nvSpPr>
        <p:spPr>
          <a:xfrm>
            <a:off x="2501006" y="1126812"/>
            <a:ext cx="70024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it-IT" sz="40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Accademia della Luce Interiore</a:t>
            </a:r>
            <a:endParaRPr lang="it-IT" sz="4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2435557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1137139" y="3890665"/>
            <a:ext cx="9694984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it-IT" sz="28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Risveglio del «sentire» e del «sentimento» per sviluppare la Consapevolezza delle energie del corpo fisico, del corpo </a:t>
            </a:r>
            <a:r>
              <a:rPr lang="it-IT" sz="2800" b="1" dirty="0" err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animico</a:t>
            </a:r>
            <a:r>
              <a:rPr lang="it-IT" sz="28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 e di quello spirituale</a:t>
            </a:r>
            <a:r>
              <a:rPr lang="it-IT" sz="32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. </a:t>
            </a:r>
            <a:r>
              <a:rPr lang="it-IT" sz="28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Il rapporto tra la mente, l’intelligenza e il «</a:t>
            </a:r>
            <a:r>
              <a:rPr lang="it-IT" sz="2800" b="1" dirty="0" err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Prana</a:t>
            </a:r>
            <a:r>
              <a:rPr lang="it-IT" sz="28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» e i vari flussi di energia. Sinergia tra macrocosmo e microcosmo.</a:t>
            </a:r>
            <a:endParaRPr lang="it-IT" sz="28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11" name="Rettangolo 10"/>
          <p:cNvSpPr/>
          <p:nvPr/>
        </p:nvSpPr>
        <p:spPr>
          <a:xfrm>
            <a:off x="801096" y="2377816"/>
            <a:ext cx="1036706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it-IT" sz="40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CO.CO.O.N.</a:t>
            </a:r>
          </a:p>
          <a:p>
            <a:pPr algn="ctr"/>
            <a:r>
              <a:rPr lang="it-IT" sz="40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Consapevolezza, Coerenza  Operativa dei </a:t>
            </a:r>
            <a:r>
              <a:rPr lang="it-IT" sz="4000" b="1" cap="none" spc="0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Nadi</a:t>
            </a:r>
            <a:endParaRPr lang="it-IT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493" y="544583"/>
            <a:ext cx="2693255" cy="1228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72" y="354013"/>
            <a:ext cx="7005637" cy="1987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20619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158" y="579438"/>
            <a:ext cx="2689225" cy="1231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2387" y="441325"/>
            <a:ext cx="7005637" cy="1987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ttangolo 3"/>
          <p:cNvSpPr/>
          <p:nvPr/>
        </p:nvSpPr>
        <p:spPr>
          <a:xfrm>
            <a:off x="4544940" y="2428875"/>
            <a:ext cx="310052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it-IT" sz="54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Coe</a:t>
            </a:r>
            <a:r>
              <a:rPr lang="it-IT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  <a:r>
              <a:rPr lang="it-IT" sz="54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Lum</a:t>
            </a:r>
            <a:endParaRPr lang="it-IT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Rettangolo 4"/>
          <p:cNvSpPr/>
          <p:nvPr/>
        </p:nvSpPr>
        <p:spPr>
          <a:xfrm>
            <a:off x="1282882" y="3072843"/>
            <a:ext cx="9624646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it-IT" sz="4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Coerenza Luminosa</a:t>
            </a:r>
            <a:endParaRPr lang="it-IT" sz="4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Rettangolo 5"/>
          <p:cNvSpPr/>
          <p:nvPr/>
        </p:nvSpPr>
        <p:spPr>
          <a:xfrm>
            <a:off x="1282882" y="3903840"/>
            <a:ext cx="9624646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it-IT" sz="28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Operare attraverso le connessioni Coscienziali dei livelli energetici, armonizzando le frequenze sonoro/luminose per integrare i vari piani dell’essere umano e ristabilire il flusso coerente tra passato presente e futuro.</a:t>
            </a:r>
            <a:endParaRPr lang="it-IT" sz="28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1242977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050" y="464405"/>
            <a:ext cx="2689225" cy="1231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2387" y="441325"/>
            <a:ext cx="7005637" cy="1987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ttangolo 4"/>
          <p:cNvSpPr/>
          <p:nvPr/>
        </p:nvSpPr>
        <p:spPr>
          <a:xfrm>
            <a:off x="4164911" y="2301317"/>
            <a:ext cx="35573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t-IT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Argomenti </a:t>
            </a:r>
            <a:endParaRPr lang="it-IT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Rettangolo 5"/>
          <p:cNvSpPr/>
          <p:nvPr/>
        </p:nvSpPr>
        <p:spPr>
          <a:xfrm>
            <a:off x="1480187" y="3224647"/>
            <a:ext cx="9351935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685800" indent="-685800" algn="just">
              <a:buFont typeface="Arial" pitchFamily="34" charset="0"/>
              <a:buChar char="•"/>
            </a:pPr>
            <a:r>
              <a:rPr lang="it-IT" sz="32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Materia - Energia – Luce</a:t>
            </a:r>
          </a:p>
          <a:p>
            <a:pPr marL="685800" indent="-685800" algn="just">
              <a:buFont typeface="Arial" pitchFamily="34" charset="0"/>
              <a:buChar char="•"/>
            </a:pPr>
            <a:r>
              <a:rPr lang="it-IT" sz="32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Energie esterne – energie interne</a:t>
            </a:r>
          </a:p>
          <a:p>
            <a:pPr marL="685800" indent="-685800" algn="just">
              <a:buFont typeface="Arial" pitchFamily="34" charset="0"/>
              <a:buChar char="•"/>
            </a:pPr>
            <a:r>
              <a:rPr lang="it-IT" sz="32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I trasduttori di energie nei corpi dell’uomo</a:t>
            </a:r>
          </a:p>
          <a:p>
            <a:pPr marL="685800" indent="-685800" algn="just">
              <a:buFont typeface="Arial" pitchFamily="34" charset="0"/>
              <a:buChar char="•"/>
            </a:pPr>
            <a:r>
              <a:rPr lang="it-IT" sz="32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L’energia dell’attenzione</a:t>
            </a:r>
          </a:p>
          <a:p>
            <a:pPr marL="685800" indent="-685800" algn="just">
              <a:buFont typeface="Arial" pitchFamily="34" charset="0"/>
              <a:buChar char="•"/>
            </a:pPr>
            <a:r>
              <a:rPr lang="it-IT" sz="32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Polarità e correnti energetiche</a:t>
            </a:r>
          </a:p>
          <a:p>
            <a:pPr marL="685800" indent="-685800" algn="just">
              <a:buFont typeface="Arial" pitchFamily="34" charset="0"/>
              <a:buChar char="•"/>
            </a:pPr>
            <a:r>
              <a:rPr lang="it-IT" sz="32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I tipi umani e la loro struttura energetica…ecc..</a:t>
            </a:r>
          </a:p>
        </p:txBody>
      </p:sp>
    </p:spTree>
    <p:extLst>
      <p:ext uri="{BB962C8B-B14F-4D97-AF65-F5344CB8AC3E}">
        <p14:creationId xmlns:p14="http://schemas.microsoft.com/office/powerpoint/2010/main" val="41490657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603" y="497253"/>
            <a:ext cx="2689225" cy="1231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ttangolo 3"/>
          <p:cNvSpPr/>
          <p:nvPr/>
        </p:nvSpPr>
        <p:spPr>
          <a:xfrm>
            <a:off x="1365738" y="2450684"/>
            <a:ext cx="9460524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Energos</a:t>
            </a:r>
            <a:r>
              <a:rPr lang="it-IT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it-IT" sz="2400" dirty="0"/>
              <a:t>Lo sviluppo richiede energia ; la conosciamo? cos’è, come si ottiene e a cosa serve:  (La fame di energia)  </a:t>
            </a:r>
          </a:p>
          <a:p>
            <a:r>
              <a:rPr lang="it-IT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V.I.T.A</a:t>
            </a:r>
            <a:r>
              <a:rPr lang="it-IT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it-IT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2800" b="1" dirty="0"/>
              <a:t>: </a:t>
            </a:r>
            <a:r>
              <a:rPr lang="it-IT" sz="2400" dirty="0"/>
              <a:t>Le energie naturali dell’ambiente - La macchina biologica umana e la trasformazione e uso dell’energia *(A)</a:t>
            </a:r>
          </a:p>
          <a:p>
            <a:r>
              <a:rPr lang="it-IT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</a:t>
            </a:r>
            <a:r>
              <a:rPr lang="it-IT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kaya</a:t>
            </a:r>
            <a:r>
              <a:rPr lang="it-IT" sz="3200" b="1" dirty="0"/>
              <a:t>: </a:t>
            </a:r>
            <a:r>
              <a:rPr lang="it-IT" sz="2400" dirty="0"/>
              <a:t>i corpi energetici dell’uomo - dall’uomo fisico all’uomo spirituale (struttura fisica, struttura energetica, struttura mistica); i vortici energetici  magni : </a:t>
            </a:r>
            <a:r>
              <a:rPr lang="it-IT" sz="2400" i="1" dirty="0"/>
              <a:t>i Chakra</a:t>
            </a:r>
          </a:p>
          <a:p>
            <a:r>
              <a:rPr lang="it-IT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Morfenergia</a:t>
            </a:r>
            <a:r>
              <a:rPr lang="it-IT" sz="2800" b="1" dirty="0"/>
              <a:t>:</a:t>
            </a:r>
            <a:r>
              <a:rPr lang="it-IT" sz="2400" dirty="0"/>
              <a:t> I tipi umani e la loro struttura </a:t>
            </a:r>
            <a:r>
              <a:rPr lang="it-IT" sz="2400" dirty="0" smtClean="0"/>
              <a:t>energetica</a:t>
            </a:r>
          </a:p>
          <a:p>
            <a:r>
              <a:rPr lang="it-IT" sz="3200" b="1" dirty="0" smtClean="0"/>
              <a:t>Risonanze</a:t>
            </a:r>
            <a:r>
              <a:rPr lang="it-IT" sz="2800" dirty="0" smtClean="0"/>
              <a:t>: il </a:t>
            </a:r>
            <a:r>
              <a:rPr lang="it-IT" sz="2800" i="1" dirty="0" smtClean="0"/>
              <a:t>«</a:t>
            </a:r>
            <a:r>
              <a:rPr lang="it-IT" sz="2800" i="1" dirty="0" err="1" smtClean="0"/>
              <a:t>Matrika</a:t>
            </a:r>
            <a:r>
              <a:rPr lang="it-IT" sz="2800" i="1" dirty="0" smtClean="0"/>
              <a:t> </a:t>
            </a:r>
            <a:r>
              <a:rPr lang="it-IT" sz="2800" i="1" dirty="0" err="1"/>
              <a:t>P</a:t>
            </a:r>
            <a:r>
              <a:rPr lang="it-IT" sz="2800" i="1" dirty="0" err="1" smtClean="0"/>
              <a:t>urusha</a:t>
            </a:r>
            <a:r>
              <a:rPr lang="it-IT" sz="2800" i="1" dirty="0" smtClean="0"/>
              <a:t>» </a:t>
            </a:r>
            <a:r>
              <a:rPr lang="it-IT" sz="2800" dirty="0" smtClean="0"/>
              <a:t>l’antica saggezza  </a:t>
            </a:r>
            <a:endParaRPr lang="it-IT" sz="2800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250" y="732203"/>
            <a:ext cx="7937500" cy="199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4513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788" y="811213"/>
            <a:ext cx="10766425" cy="174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050" y="454025"/>
            <a:ext cx="2689225" cy="1231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sellaDiTesto 3"/>
          <p:cNvSpPr txBox="1"/>
          <p:nvPr/>
        </p:nvSpPr>
        <p:spPr>
          <a:xfrm>
            <a:off x="1406770" y="2462571"/>
            <a:ext cx="988255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 smtClean="0"/>
              <a:t>Attraverso il corpo: </a:t>
            </a:r>
            <a:r>
              <a:rPr lang="it-IT" sz="2800" dirty="0" smtClean="0"/>
              <a:t>accendere il «sentire» - contatto, sensazione, intelligenza</a:t>
            </a:r>
          </a:p>
          <a:p>
            <a:r>
              <a:rPr lang="it-IT" sz="2800" b="1" dirty="0" smtClean="0"/>
              <a:t>Le Spirali Energetiche:</a:t>
            </a:r>
            <a:r>
              <a:rPr lang="it-IT" sz="2800" dirty="0" smtClean="0"/>
              <a:t> armonizzare il dentro e il fuori - </a:t>
            </a:r>
            <a:r>
              <a:rPr lang="it-IT" sz="2400" dirty="0" smtClean="0"/>
              <a:t>dare e avere, il giusto rapporto</a:t>
            </a:r>
          </a:p>
          <a:p>
            <a:r>
              <a:rPr lang="it-IT" sz="2800" b="1" dirty="0" smtClean="0"/>
              <a:t>La Croce della Vita</a:t>
            </a:r>
            <a:r>
              <a:rPr lang="it-IT" sz="2800" dirty="0" smtClean="0"/>
              <a:t>: il campo degli eventi e le forze dell’anima </a:t>
            </a:r>
          </a:p>
          <a:p>
            <a:r>
              <a:rPr lang="it-IT" sz="2800" b="1" dirty="0" smtClean="0"/>
              <a:t>Le sei direzioni della manifestazione: </a:t>
            </a:r>
            <a:r>
              <a:rPr lang="it-IT" sz="2800" dirty="0" smtClean="0"/>
              <a:t>cambiare lo stato delle cose</a:t>
            </a:r>
          </a:p>
          <a:p>
            <a:r>
              <a:rPr lang="it-IT" sz="2800" b="1" dirty="0" smtClean="0"/>
              <a:t>Tra macro e microcosmo: </a:t>
            </a:r>
            <a:r>
              <a:rPr lang="it-IT" sz="2800" dirty="0" smtClean="0"/>
              <a:t>i mondi, gli </a:t>
            </a:r>
            <a:r>
              <a:rPr lang="it-IT" sz="2800" dirty="0" err="1" smtClean="0"/>
              <a:t>inframondi</a:t>
            </a:r>
            <a:r>
              <a:rPr lang="it-IT" sz="2800" dirty="0" smtClean="0"/>
              <a:t> egli </a:t>
            </a:r>
            <a:r>
              <a:rPr lang="it-IT" sz="2800" dirty="0" err="1" smtClean="0"/>
              <a:t>intramondi</a:t>
            </a:r>
            <a:endParaRPr lang="it-IT" sz="4000" dirty="0"/>
          </a:p>
        </p:txBody>
      </p:sp>
    </p:spTree>
    <p:extLst>
      <p:ext uri="{BB962C8B-B14F-4D97-AF65-F5344CB8AC3E}">
        <p14:creationId xmlns:p14="http://schemas.microsoft.com/office/powerpoint/2010/main" val="16784214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050" y="454025"/>
            <a:ext cx="2689225" cy="1231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467" y="489561"/>
            <a:ext cx="3700463" cy="1427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1399565"/>
            <a:ext cx="5926137" cy="127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CasellaDiTesto 4"/>
          <p:cNvSpPr txBox="1"/>
          <p:nvPr/>
        </p:nvSpPr>
        <p:spPr>
          <a:xfrm>
            <a:off x="1289540" y="2532918"/>
            <a:ext cx="967153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 smtClean="0"/>
              <a:t>Concentrare e operare: </a:t>
            </a:r>
            <a:r>
              <a:rPr lang="it-IT" sz="2800" dirty="0" smtClean="0"/>
              <a:t>fusione o fissione? metodologie operative di fissione.</a:t>
            </a:r>
          </a:p>
          <a:p>
            <a:r>
              <a:rPr lang="it-IT" sz="2800" b="1" dirty="0" smtClean="0"/>
              <a:t>Principio, vettori, forma: </a:t>
            </a:r>
            <a:r>
              <a:rPr lang="it-IT" sz="2800" dirty="0" smtClean="0"/>
              <a:t>intelligenza statica e intelligenza dinamica </a:t>
            </a:r>
            <a:r>
              <a:rPr lang="it-IT" sz="2800" b="1" dirty="0" smtClean="0"/>
              <a:t>Simbolo, </a:t>
            </a:r>
            <a:r>
              <a:rPr lang="it-IT" sz="2800" b="1" dirty="0"/>
              <a:t>I</a:t>
            </a:r>
            <a:r>
              <a:rPr lang="it-IT" sz="2800" b="1" dirty="0" smtClean="0"/>
              <a:t>ntelligenza, Rito: </a:t>
            </a:r>
            <a:r>
              <a:rPr lang="it-IT" sz="2800" dirty="0" smtClean="0"/>
              <a:t>collegare i piani, legare i mondi, connettere le dimensioni</a:t>
            </a:r>
          </a:p>
          <a:p>
            <a:r>
              <a:rPr lang="it-IT" sz="2800" b="1" dirty="0" smtClean="0"/>
              <a:t>Energia Forza Coscienza: </a:t>
            </a:r>
            <a:r>
              <a:rPr lang="it-IT" sz="2800" dirty="0" smtClean="0"/>
              <a:t>governare i flussi, gestire le polarità specchio</a:t>
            </a:r>
          </a:p>
          <a:p>
            <a:r>
              <a:rPr lang="it-IT" sz="2800" b="1" dirty="0"/>
              <a:t>I</a:t>
            </a:r>
            <a:r>
              <a:rPr lang="it-IT" sz="2800" b="1" dirty="0" smtClean="0"/>
              <a:t>l </a:t>
            </a:r>
            <a:r>
              <a:rPr lang="it-IT" sz="2800" b="1" dirty="0"/>
              <a:t>linguaggio della </a:t>
            </a:r>
            <a:r>
              <a:rPr lang="it-IT" sz="2800" b="1" dirty="0" smtClean="0"/>
              <a:t>luce</a:t>
            </a:r>
            <a:r>
              <a:rPr lang="it-IT" sz="2800" b="1" dirty="0"/>
              <a:t>:</a:t>
            </a:r>
            <a:r>
              <a:rPr lang="it-IT" sz="2800" b="1" dirty="0" smtClean="0"/>
              <a:t> </a:t>
            </a:r>
            <a:r>
              <a:rPr lang="it-IT" sz="2800" dirty="0" smtClean="0"/>
              <a:t>omogeneità e coerenza</a:t>
            </a:r>
            <a:endParaRPr lang="it-IT" sz="2800" dirty="0"/>
          </a:p>
        </p:txBody>
      </p:sp>
    </p:spTree>
    <p:extLst>
      <p:ext uri="{BB962C8B-B14F-4D97-AF65-F5344CB8AC3E}">
        <p14:creationId xmlns:p14="http://schemas.microsoft.com/office/powerpoint/2010/main" val="40058579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FRANCO\Pictures\TATTVA PRAN.png">
            <a:extLst>
              <a:ext uri="{FF2B5EF4-FFF2-40B4-BE49-F238E27FC236}">
                <a16:creationId xmlns="" xmlns:a16="http://schemas.microsoft.com/office/drawing/2014/main" id="{AEBB18D0-F334-4D80-B48C-BA77D7A6FF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8943" y="1023730"/>
            <a:ext cx="7010398" cy="5257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sellaDiTesto 2"/>
          <p:cNvSpPr txBox="1"/>
          <p:nvPr/>
        </p:nvSpPr>
        <p:spPr>
          <a:xfrm>
            <a:off x="446235" y="468923"/>
            <a:ext cx="4350020" cy="664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 </a:t>
            </a:r>
            <a:r>
              <a:rPr lang="it-IT" dirty="0" err="1" smtClean="0">
                <a:solidFill>
                  <a:schemeClr val="bg1"/>
                </a:solidFill>
              </a:rPr>
              <a:t>Tattva</a:t>
            </a:r>
            <a:r>
              <a:rPr lang="it-IT" dirty="0" smtClean="0">
                <a:solidFill>
                  <a:schemeClr val="bg1"/>
                </a:solidFill>
              </a:rPr>
              <a:t> </a:t>
            </a:r>
            <a:r>
              <a:rPr lang="it-IT" dirty="0">
                <a:solidFill>
                  <a:schemeClr val="bg1"/>
                </a:solidFill>
              </a:rPr>
              <a:t>sta a significare “stato di quello” ossia  “l’essenza che crea tutte le cose”. Altra traduzione della parola </a:t>
            </a:r>
            <a:r>
              <a:rPr lang="it-IT" dirty="0" err="1">
                <a:solidFill>
                  <a:schemeClr val="bg1"/>
                </a:solidFill>
              </a:rPr>
              <a:t>Tattva</a:t>
            </a:r>
            <a:r>
              <a:rPr lang="it-IT" dirty="0">
                <a:solidFill>
                  <a:schemeClr val="bg1"/>
                </a:solidFill>
              </a:rPr>
              <a:t> è “Qualità”, “Realtà”, “Elementi”, a volte è usata come sinonimo di “verità”. </a:t>
            </a:r>
            <a:r>
              <a:rPr lang="it-IT" dirty="0" err="1">
                <a:solidFill>
                  <a:schemeClr val="bg1"/>
                </a:solidFill>
              </a:rPr>
              <a:t>Tantraraja</a:t>
            </a:r>
            <a:r>
              <a:rPr lang="it-IT" dirty="0">
                <a:solidFill>
                  <a:schemeClr val="bg1"/>
                </a:solidFill>
              </a:rPr>
              <a:t> Shiva Afferma  ancora : “ i </a:t>
            </a:r>
            <a:r>
              <a:rPr lang="it-IT" dirty="0" err="1">
                <a:solidFill>
                  <a:schemeClr val="bg1"/>
                </a:solidFill>
              </a:rPr>
              <a:t>Tattva</a:t>
            </a:r>
            <a:r>
              <a:rPr lang="it-IT" dirty="0">
                <a:solidFill>
                  <a:schemeClr val="bg1"/>
                </a:solidFill>
              </a:rPr>
              <a:t> permeano l’intero corpo e la mente. Ogni cosa che si fa e si pensa è sotto l’influenza di questi </a:t>
            </a:r>
            <a:r>
              <a:rPr lang="it-IT" dirty="0" err="1">
                <a:solidFill>
                  <a:schemeClr val="bg1"/>
                </a:solidFill>
              </a:rPr>
              <a:t>tattva</a:t>
            </a:r>
            <a:r>
              <a:rPr lang="it-IT" dirty="0">
                <a:solidFill>
                  <a:schemeClr val="bg1"/>
                </a:solidFill>
              </a:rPr>
              <a:t>. Perciò nello yoga è necessario conoscere come si comportano i </a:t>
            </a:r>
            <a:r>
              <a:rPr lang="it-IT" dirty="0" err="1">
                <a:solidFill>
                  <a:schemeClr val="bg1"/>
                </a:solidFill>
              </a:rPr>
              <a:t>tattva</a:t>
            </a:r>
            <a:r>
              <a:rPr lang="it-IT" dirty="0">
                <a:solidFill>
                  <a:schemeClr val="bg1"/>
                </a:solidFill>
              </a:rPr>
              <a:t> e in quale modo essi possono essere controllati e utilizzati.” questi cinque </a:t>
            </a:r>
            <a:r>
              <a:rPr lang="it-IT" dirty="0" err="1">
                <a:solidFill>
                  <a:schemeClr val="bg1"/>
                </a:solidFill>
              </a:rPr>
              <a:t>tattva</a:t>
            </a:r>
            <a:r>
              <a:rPr lang="it-IT" dirty="0">
                <a:solidFill>
                  <a:schemeClr val="bg1"/>
                </a:solidFill>
              </a:rPr>
              <a:t> possono essere considerati come un flusso coerente di coscienza. Il risveglio dell’essere umano, per tutte le pratiche spirituali, corrisponde al risveglio della sua natura energetica/spirituale, al risveglio del “</a:t>
            </a:r>
            <a:r>
              <a:rPr lang="it-IT" dirty="0" err="1">
                <a:solidFill>
                  <a:schemeClr val="bg1"/>
                </a:solidFill>
              </a:rPr>
              <a:t>Prana</a:t>
            </a:r>
            <a:r>
              <a:rPr lang="it-IT" dirty="0">
                <a:solidFill>
                  <a:schemeClr val="bg1"/>
                </a:solidFill>
              </a:rPr>
              <a:t>”. Il </a:t>
            </a:r>
            <a:r>
              <a:rPr lang="it-IT" dirty="0" err="1">
                <a:solidFill>
                  <a:schemeClr val="bg1"/>
                </a:solidFill>
              </a:rPr>
              <a:t>Prana</a:t>
            </a:r>
            <a:r>
              <a:rPr lang="it-IT" dirty="0">
                <a:solidFill>
                  <a:schemeClr val="bg1"/>
                </a:solidFill>
              </a:rPr>
              <a:t> è immanente in ogni cosa dalla materia inerte a quella vivente, per cui è anche nell’essere umano. Esso deve portare a compimento la forma che lo ospita. </a:t>
            </a:r>
            <a:r>
              <a:rPr lang="it-IT" sz="1600" b="1" dirty="0" err="1">
                <a:solidFill>
                  <a:schemeClr val="bg1"/>
                </a:solidFill>
              </a:rPr>
              <a:t>Patanjali</a:t>
            </a:r>
            <a:r>
              <a:rPr lang="it-IT" sz="1600" dirty="0">
                <a:solidFill>
                  <a:schemeClr val="bg1"/>
                </a:solidFill>
              </a:rPr>
              <a:t> e </a:t>
            </a:r>
            <a:r>
              <a:rPr lang="it-IT" sz="1600" b="1" dirty="0" err="1">
                <a:solidFill>
                  <a:schemeClr val="bg1"/>
                </a:solidFill>
              </a:rPr>
              <a:t>Shankaracharya</a:t>
            </a:r>
            <a:r>
              <a:rPr lang="it-IT" sz="1600" b="1" dirty="0">
                <a:solidFill>
                  <a:schemeClr val="bg1"/>
                </a:solidFill>
              </a:rPr>
              <a:t> </a:t>
            </a:r>
            <a:r>
              <a:rPr lang="it-IT" sz="1600" dirty="0">
                <a:solidFill>
                  <a:schemeClr val="bg1"/>
                </a:solidFill>
              </a:rPr>
              <a:t> hanno da millenni affermato che : “</a:t>
            </a:r>
            <a:r>
              <a:rPr lang="it-IT" sz="1600" i="1" dirty="0">
                <a:solidFill>
                  <a:schemeClr val="bg1"/>
                </a:solidFill>
              </a:rPr>
              <a:t>il </a:t>
            </a:r>
            <a:r>
              <a:rPr lang="it-IT" sz="1600" i="1" dirty="0" err="1">
                <a:solidFill>
                  <a:schemeClr val="bg1"/>
                </a:solidFill>
              </a:rPr>
              <a:t>Prana</a:t>
            </a:r>
            <a:r>
              <a:rPr lang="it-IT" sz="1600" i="1" dirty="0">
                <a:solidFill>
                  <a:schemeClr val="bg1"/>
                </a:solidFill>
              </a:rPr>
              <a:t> Pervade tutto</a:t>
            </a:r>
            <a:r>
              <a:rPr lang="it-IT" sz="1600" dirty="0">
                <a:solidFill>
                  <a:schemeClr val="bg1"/>
                </a:solidFill>
              </a:rPr>
              <a:t>”.  Ogni cosa quindi è sostanziata di “</a:t>
            </a:r>
            <a:r>
              <a:rPr lang="it-IT" sz="1600" b="1" i="1" dirty="0" err="1">
                <a:solidFill>
                  <a:schemeClr val="bg1"/>
                </a:solidFill>
              </a:rPr>
              <a:t>Prana</a:t>
            </a:r>
            <a:r>
              <a:rPr lang="it-IT" sz="1600" dirty="0">
                <a:solidFill>
                  <a:schemeClr val="bg1"/>
                </a:solidFill>
              </a:rPr>
              <a:t>”. </a:t>
            </a:r>
            <a:r>
              <a:rPr lang="it-IT" sz="1600" b="1" i="1" dirty="0">
                <a:solidFill>
                  <a:schemeClr val="bg1"/>
                </a:solidFill>
              </a:rPr>
              <a:t>La materia è </a:t>
            </a:r>
            <a:r>
              <a:rPr lang="it-IT" sz="1600" b="1" i="1" dirty="0" err="1">
                <a:solidFill>
                  <a:schemeClr val="bg1"/>
                </a:solidFill>
              </a:rPr>
              <a:t>prana</a:t>
            </a:r>
            <a:r>
              <a:rPr lang="it-IT" sz="1600" dirty="0">
                <a:solidFill>
                  <a:schemeClr val="bg1"/>
                </a:solidFill>
              </a:rPr>
              <a:t>. </a:t>
            </a:r>
            <a:r>
              <a:rPr lang="it-IT" sz="1400" dirty="0">
                <a:solidFill>
                  <a:schemeClr val="bg1"/>
                </a:solidFill>
              </a:rPr>
              <a:t/>
            </a:r>
            <a:br>
              <a:rPr lang="it-IT" sz="1400" dirty="0">
                <a:solidFill>
                  <a:schemeClr val="bg1"/>
                </a:solidFill>
              </a:rPr>
            </a:br>
            <a:endParaRPr lang="it-IT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8431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4">
            <a:extLst>
              <a:ext uri="{FF2B5EF4-FFF2-40B4-BE49-F238E27FC236}">
                <a16:creationId xmlns="" xmlns:a16="http://schemas.microsoft.com/office/drawing/2014/main" id="{FB5F81E8-9CA5-4320-8175-8CF50941F5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7544" y="1976964"/>
            <a:ext cx="7793760" cy="4672313"/>
          </a:xfrm>
        </p:spPr>
        <p:txBody>
          <a:bodyPr/>
          <a:lstStyle/>
          <a:p>
            <a:r>
              <a:rPr lang="it-IT" b="1" u="sng" dirty="0" smtClean="0">
                <a:solidFill>
                  <a:srgbClr val="002060"/>
                </a:solidFill>
              </a:rPr>
              <a:t>Il potere e l’energia dei chakra</a:t>
            </a:r>
            <a:r>
              <a:rPr lang="it-IT" u="sng" dirty="0" smtClean="0">
                <a:solidFill>
                  <a:srgbClr val="002060"/>
                </a:solidFill>
              </a:rPr>
              <a:t/>
            </a:r>
            <a:br>
              <a:rPr lang="it-IT" u="sng" dirty="0" smtClean="0">
                <a:solidFill>
                  <a:srgbClr val="002060"/>
                </a:solidFill>
              </a:rPr>
            </a:br>
            <a:r>
              <a:rPr lang="it-IT" dirty="0" smtClean="0">
                <a:solidFill>
                  <a:srgbClr val="002060"/>
                </a:solidFill>
              </a:rPr>
              <a:t>gli Dei si guardano</a:t>
            </a:r>
            <a:r>
              <a:rPr lang="it-IT" u="sng" dirty="0" smtClean="0">
                <a:solidFill>
                  <a:srgbClr val="002060"/>
                </a:solidFill>
              </a:rPr>
              <a:t/>
            </a:r>
            <a:br>
              <a:rPr lang="it-IT" u="sng" dirty="0" smtClean="0">
                <a:solidFill>
                  <a:srgbClr val="002060"/>
                </a:solidFill>
              </a:rPr>
            </a:br>
            <a:r>
              <a:rPr lang="it-IT" dirty="0" smtClean="0">
                <a:solidFill>
                  <a:srgbClr val="002060"/>
                </a:solidFill>
              </a:rPr>
              <a:t>il potere delle polarità</a:t>
            </a:r>
            <a:r>
              <a:rPr lang="it-IT" u="sng" dirty="0" smtClean="0">
                <a:solidFill>
                  <a:srgbClr val="002060"/>
                </a:solidFill>
              </a:rPr>
              <a:t/>
            </a:r>
            <a:br>
              <a:rPr lang="it-IT" u="sng" dirty="0" smtClean="0">
                <a:solidFill>
                  <a:srgbClr val="002060"/>
                </a:solidFill>
              </a:rPr>
            </a:br>
            <a:r>
              <a:rPr lang="it-IT" dirty="0" smtClean="0">
                <a:solidFill>
                  <a:srgbClr val="002060"/>
                </a:solidFill>
              </a:rPr>
              <a:t>la danza divina e il cerchio</a:t>
            </a:r>
            <a:r>
              <a:rPr lang="it-IT" u="sng" dirty="0">
                <a:solidFill>
                  <a:srgbClr val="002060"/>
                </a:solidFill>
              </a:rPr>
              <a:t/>
            </a:r>
            <a:br>
              <a:rPr lang="it-IT" u="sng" dirty="0">
                <a:solidFill>
                  <a:srgbClr val="002060"/>
                </a:solidFill>
              </a:rPr>
            </a:br>
            <a:r>
              <a:rPr lang="it-IT" dirty="0" smtClean="0">
                <a:solidFill>
                  <a:srgbClr val="002060"/>
                </a:solidFill>
              </a:rPr>
              <a:t>il fulcro e il risveglio</a:t>
            </a:r>
            <a:br>
              <a:rPr lang="it-IT" dirty="0" smtClean="0">
                <a:solidFill>
                  <a:srgbClr val="002060"/>
                </a:solidFill>
              </a:rPr>
            </a:br>
            <a:endParaRPr lang="it-IT" dirty="0">
              <a:solidFill>
                <a:srgbClr val="002060"/>
              </a:solidFill>
            </a:endParaRPr>
          </a:p>
        </p:txBody>
      </p:sp>
      <p:sp>
        <p:nvSpPr>
          <p:cNvPr id="4" name="Rettangolo 3">
            <a:extLst>
              <a:ext uri="{FF2B5EF4-FFF2-40B4-BE49-F238E27FC236}">
                <a16:creationId xmlns="" xmlns:a16="http://schemas.microsoft.com/office/drawing/2014/main" id="{4E036422-CAB6-4B49-967C-2899565D0D1C}"/>
              </a:ext>
            </a:extLst>
          </p:cNvPr>
          <p:cNvSpPr/>
          <p:nvPr/>
        </p:nvSpPr>
        <p:spPr>
          <a:xfrm>
            <a:off x="295030" y="208723"/>
            <a:ext cx="10833653" cy="2215991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r>
              <a:rPr lang="it-IT" sz="8000" b="1" dirty="0">
                <a:ln w="1905"/>
                <a:solidFill>
                  <a:srgbClr val="002060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>Chakra</a:t>
            </a:r>
            <a:r>
              <a:rPr lang="it-IT" sz="138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it-IT" sz="13800" b="1" dirty="0" err="1">
                <a:ln w="1905"/>
                <a:solidFill>
                  <a:srgbClr val="002060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>shakti</a:t>
            </a:r>
            <a:endParaRPr lang="it-IT" sz="13800" b="1" cap="none" spc="0" dirty="0">
              <a:ln w="1905"/>
              <a:solidFill>
                <a:srgbClr val="002060"/>
              </a:solidFill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7" name="Immagine 6">
            <a:extLst>
              <a:ext uri="{FF2B5EF4-FFF2-40B4-BE49-F238E27FC236}">
                <a16:creationId xmlns="" xmlns:a16="http://schemas.microsoft.com/office/drawing/2014/main" id="{A1488D58-4C67-49D6-ACAA-61C60A65A6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1857" y="2329182"/>
            <a:ext cx="6480143" cy="432009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3693309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o">
  <a:themeElements>
    <a:clrScheme name="Custom 46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AB946B"/>
      </a:accent1>
      <a:accent2>
        <a:srgbClr val="FF9900"/>
      </a:accent2>
      <a:accent3>
        <a:srgbClr val="DD8C3C"/>
      </a:accent3>
      <a:accent4>
        <a:srgbClr val="8E684C"/>
      </a:accent4>
      <a:accent5>
        <a:srgbClr val="CBAF62"/>
      </a:accent5>
      <a:accent6>
        <a:srgbClr val="33CCCC"/>
      </a:accent6>
      <a:hlink>
        <a:srgbClr val="86724D"/>
      </a:hlink>
      <a:folHlink>
        <a:srgbClr val="B99E84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_41780300_TF78524312" id="{AD04406A-0D3A-4646-B49A-C6B4DE187819}" vid="{ABFCDFC3-C28A-4E29-AE22-3848BFE9A64F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93813dd7ca6ad654711aa0ab317e03a3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f11dc0ce689dd3925e84e4e35398c6e7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0C6F0FA-5858-4AD1-8F89-D32310719A51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2.xml><?xml version="1.0" encoding="utf-8"?>
<ds:datastoreItem xmlns:ds="http://schemas.openxmlformats.org/officeDocument/2006/customXml" ds:itemID="{075A39CB-C45B-4F08-829C-AB9550EE08F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F92F16A-38EE-4C9D-AFD3-2845EC2D906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Modello tempo libero</Template>
  <TotalTime>846</TotalTime>
  <Words>807</Words>
  <Application>Microsoft Office PowerPoint</Application>
  <PresentationFormat>Personalizzato</PresentationFormat>
  <Paragraphs>53</Paragraphs>
  <Slides>14</Slides>
  <Notes>6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14</vt:i4>
      </vt:variant>
    </vt:vector>
  </HeadingPairs>
  <TitlesOfParts>
    <vt:vector size="15" baseType="lpstr">
      <vt:lpstr>Organico</vt:lpstr>
      <vt:lpstr>Presentazione standard di PowerPoint</vt:lpstr>
      <vt:lpstr>LA SCUOLA DELLE ENERGIE</vt:lpstr>
      <vt:lpstr>S.E.E</vt:lpstr>
      <vt:lpstr>CO. CO. O. N.</vt:lpstr>
      <vt:lpstr>COE. LUM.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Il potere e l’energia dei chakra gli Dei si guardano il potere delle polarità la danza divina e il cerchio il fulcro e il risveglio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MODELLO TEMPO LIBERO</dc:title>
  <dc:creator>UTENTE</dc:creator>
  <cp:lastModifiedBy>FRANCO</cp:lastModifiedBy>
  <cp:revision>25</cp:revision>
  <dcterms:created xsi:type="dcterms:W3CDTF">2022-05-14T06:32:36Z</dcterms:created>
  <dcterms:modified xsi:type="dcterms:W3CDTF">2023-01-17T18:56:45Z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